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6"/>
  </p:notesMasterIdLst>
  <p:sldIdLst>
    <p:sldId id="256" r:id="rId2"/>
    <p:sldId id="437" r:id="rId3"/>
    <p:sldId id="422" r:id="rId4"/>
    <p:sldId id="391" r:id="rId5"/>
    <p:sldId id="392" r:id="rId6"/>
    <p:sldId id="370" r:id="rId7"/>
    <p:sldId id="374" r:id="rId8"/>
    <p:sldId id="375" r:id="rId9"/>
    <p:sldId id="372" r:id="rId10"/>
    <p:sldId id="373" r:id="rId11"/>
    <p:sldId id="377" r:id="rId12"/>
    <p:sldId id="378" r:id="rId13"/>
    <p:sldId id="385" r:id="rId14"/>
    <p:sldId id="379" r:id="rId15"/>
    <p:sldId id="384" r:id="rId16"/>
    <p:sldId id="387" r:id="rId17"/>
    <p:sldId id="386" r:id="rId18"/>
    <p:sldId id="388" r:id="rId19"/>
    <p:sldId id="389" r:id="rId20"/>
    <p:sldId id="390" r:id="rId21"/>
    <p:sldId id="381" r:id="rId22"/>
    <p:sldId id="383" r:id="rId23"/>
    <p:sldId id="393" r:id="rId24"/>
    <p:sldId id="396" r:id="rId25"/>
    <p:sldId id="423" r:id="rId26"/>
    <p:sldId id="424" r:id="rId27"/>
    <p:sldId id="425" r:id="rId28"/>
    <p:sldId id="426" r:id="rId29"/>
    <p:sldId id="427" r:id="rId30"/>
    <p:sldId id="428" r:id="rId31"/>
    <p:sldId id="397" r:id="rId32"/>
    <p:sldId id="407" r:id="rId33"/>
    <p:sldId id="429" r:id="rId34"/>
    <p:sldId id="398" r:id="rId35"/>
    <p:sldId id="436" r:id="rId36"/>
    <p:sldId id="400" r:id="rId37"/>
    <p:sldId id="402" r:id="rId38"/>
    <p:sldId id="432" r:id="rId39"/>
    <p:sldId id="403" r:id="rId40"/>
    <p:sldId id="431" r:id="rId41"/>
    <p:sldId id="404" r:id="rId42"/>
    <p:sldId id="405" r:id="rId43"/>
    <p:sldId id="433" r:id="rId44"/>
    <p:sldId id="434" r:id="rId45"/>
    <p:sldId id="435" r:id="rId46"/>
    <p:sldId id="394" r:id="rId47"/>
    <p:sldId id="408" r:id="rId48"/>
    <p:sldId id="409" r:id="rId49"/>
    <p:sldId id="412" r:id="rId50"/>
    <p:sldId id="410" r:id="rId51"/>
    <p:sldId id="411" r:id="rId52"/>
    <p:sldId id="413" r:id="rId53"/>
    <p:sldId id="439" r:id="rId54"/>
    <p:sldId id="259" r:id="rId55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12" autoAdjust="0"/>
    <p:restoredTop sz="89123" autoAdjust="0"/>
  </p:normalViewPr>
  <p:slideViewPr>
    <p:cSldViewPr showGuides="1">
      <p:cViewPr varScale="1">
        <p:scale>
          <a:sx n="66" d="100"/>
          <a:sy n="66" d="100"/>
        </p:scale>
        <p:origin x="1452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7" d="100"/>
          <a:sy n="57" d="100"/>
        </p:scale>
        <p:origin x="-2814" y="-78"/>
      </p:cViewPr>
      <p:guideLst>
        <p:guide orient="horz" pos="3024"/>
        <p:guide pos="230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image" Target="../media/image10.emf"/><Relationship Id="rId4" Type="http://schemas.openxmlformats.org/officeDocument/2006/relationships/image" Target="../media/image16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s-A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0F5A760D-91F2-421F-AD01-C6C931B995EF}" type="datetimeFigureOut">
              <a:rPr lang="es-AR" smtClean="0"/>
              <a:pPr/>
              <a:t>11/10/2016</a:t>
            </a:fld>
            <a:endParaRPr lang="es-A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s-A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D093DC77-F7E0-46B6-8CEF-DE33B0657AFB}" type="slidenum">
              <a:rPr lang="es-AR" smtClean="0"/>
              <a:pPr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2272795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A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&lt;</a:t>
            </a:r>
            <a:r>
              <a:rPr lang="es-AR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Abstract</a:t>
            </a:r>
            <a:r>
              <a:rPr lang="es-A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</a:t>
            </a:r>
          </a:p>
          <a:p>
            <a:endParaRPr lang="es-AR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s-AR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s-A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==Arquitecturas de software aplicadas ==</a:t>
            </a:r>
          </a:p>
          <a:p>
            <a:r>
              <a:rPr lang="es-A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s-A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En general la definición de arquitectura de software  puede variar según el autor pero en su mayoría suelen coincidir en al menos 2 puntos. Primero, que representa una </a:t>
            </a:r>
            <a:r>
              <a:rPr lang="es-MX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subdivisión de más alto nivel en partes más pequeñas y como es que estos se relacionan para satisfacer los atributos de calidad y los requerimientos del sistema; y segundo,  que las decisiones tomadas en fase suelen ser muy difíciles de cambiar. </a:t>
            </a:r>
            <a:endParaRPr lang="es-AR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s-A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En esta charla se presentarán las soluciones de tres casos (proyectos) de éxito enfocado en las decisiones arquitecturales que se tomaron  y en los procesos definidos, evaluando diferentes aspectos en cada una de las soluciones y los resultados obtenidos.</a:t>
            </a:r>
            <a:endParaRPr lang="es-AR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93DC77-F7E0-46B6-8CEF-DE33B0657AFB}" type="slidenum">
              <a:rPr lang="es-AR" smtClean="0"/>
              <a:pPr/>
              <a:t>1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635534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55000" lnSpcReduction="20000"/>
          </a:bodyPr>
          <a:lstStyle/>
          <a:p>
            <a:endParaRPr lang="es-AR" dirty="0" smtClean="0"/>
          </a:p>
          <a:p>
            <a:r>
              <a:rPr lang="es-AR" dirty="0" smtClean="0"/>
              <a:t>=========</a:t>
            </a:r>
            <a:r>
              <a:rPr lang="es-AR" baseline="0" dirty="0" smtClean="0"/>
              <a:t> </a:t>
            </a:r>
            <a:r>
              <a:rPr lang="es-AR" dirty="0" smtClean="0"/>
              <a:t>Que es una arquitectura ??</a:t>
            </a:r>
          </a:p>
          <a:p>
            <a:endParaRPr lang="es-AR" dirty="0" smtClean="0"/>
          </a:p>
          <a:p>
            <a:pPr marL="216481" lvl="1" indent="-231584">
              <a:buClr>
                <a:srgbClr val="8A8E30"/>
              </a:buClr>
              <a:buBlip>
                <a:blip r:embed="rId3"/>
              </a:buBlip>
              <a:tabLst>
                <a:tab pos="187952" algn="l"/>
              </a:tabLst>
            </a:pPr>
            <a:r>
              <a:rPr lang="es-MX" sz="1700" dirty="0" smtClean="0">
                <a:solidFill>
                  <a:srgbClr val="000000"/>
                </a:solidFill>
              </a:rPr>
              <a:t>En general hay poco acuerdo en la definición del término.</a:t>
            </a:r>
          </a:p>
          <a:p>
            <a:pPr marL="216481" lvl="1" indent="-231584">
              <a:buClr>
                <a:srgbClr val="8A8E30"/>
              </a:buClr>
              <a:buBlip>
                <a:blip r:embed="rId3"/>
              </a:buBlip>
              <a:tabLst>
                <a:tab pos="187952" algn="l"/>
              </a:tabLst>
            </a:pPr>
            <a:endParaRPr lang="es-MX" sz="1700" dirty="0" smtClean="0">
              <a:solidFill>
                <a:srgbClr val="000000"/>
              </a:solidFill>
            </a:endParaRPr>
          </a:p>
          <a:p>
            <a:pPr marL="216481" lvl="1" indent="-231584">
              <a:buClr>
                <a:srgbClr val="8A8E30"/>
              </a:buClr>
              <a:buBlip>
                <a:blip r:embed="rId3"/>
              </a:buBlip>
              <a:tabLst>
                <a:tab pos="187952" algn="l"/>
              </a:tabLst>
            </a:pPr>
            <a:r>
              <a:rPr lang="es-MX" sz="1700" dirty="0" smtClean="0">
                <a:solidFill>
                  <a:srgbClr val="000000"/>
                </a:solidFill>
              </a:rPr>
              <a:t>Según el SEI se define como la estructura o estructuras del sistema que abarcan elementos de software, las propiedades externamente visibles de estos elementos y las relaciones entre ellos.</a:t>
            </a:r>
          </a:p>
          <a:p>
            <a:pPr marL="216481" lvl="1" indent="-231584">
              <a:buClr>
                <a:srgbClr val="8A8E30"/>
              </a:buClr>
              <a:buBlip>
                <a:blip r:embed="rId3"/>
              </a:buBlip>
              <a:tabLst>
                <a:tab pos="187952" algn="l"/>
              </a:tabLst>
            </a:pPr>
            <a:endParaRPr lang="es-MX" sz="1700" dirty="0" smtClean="0">
              <a:solidFill>
                <a:srgbClr val="000000"/>
              </a:solidFill>
            </a:endParaRPr>
          </a:p>
          <a:p>
            <a:pPr marL="216481" lvl="1" indent="-231584">
              <a:buClr>
                <a:srgbClr val="8A8E30"/>
              </a:buClr>
              <a:buBlip>
                <a:blip r:embed="rId3"/>
              </a:buBlip>
              <a:tabLst>
                <a:tab pos="187952" algn="l"/>
              </a:tabLst>
            </a:pPr>
            <a:r>
              <a:rPr lang="es-MX" sz="1700" dirty="0" smtClean="0">
                <a:solidFill>
                  <a:srgbClr val="000000"/>
                </a:solidFill>
              </a:rPr>
              <a:t>Todas las definiciones suelen coincidir en 2 puntos:</a:t>
            </a:r>
          </a:p>
          <a:p>
            <a:pPr marL="439674" lvl="2" indent="-231584">
              <a:buClr>
                <a:srgbClr val="8A8E30"/>
              </a:buClr>
              <a:buBlip>
                <a:blip r:embed="rId3"/>
              </a:buBlip>
              <a:tabLst>
                <a:tab pos="187952" algn="l"/>
              </a:tabLst>
            </a:pPr>
            <a:r>
              <a:rPr lang="es-MX" sz="1500" dirty="0" smtClean="0">
                <a:solidFill>
                  <a:srgbClr val="000000"/>
                </a:solidFill>
              </a:rPr>
              <a:t>Es la subdivisión de más alto nivel que puede hacerse de un sistema en partes más pequeñas.</a:t>
            </a:r>
          </a:p>
          <a:p>
            <a:pPr marL="439674" lvl="2" indent="-231584">
              <a:buClr>
                <a:srgbClr val="8A8E30"/>
              </a:buClr>
              <a:buBlip>
                <a:blip r:embed="rId3"/>
              </a:buBlip>
              <a:tabLst>
                <a:tab pos="187952" algn="l"/>
              </a:tabLst>
            </a:pPr>
            <a:r>
              <a:rPr lang="es-MX" sz="1500" dirty="0" smtClean="0">
                <a:solidFill>
                  <a:srgbClr val="000000"/>
                </a:solidFill>
              </a:rPr>
              <a:t>Las decisiones tomadas son difíciles de cambiar.</a:t>
            </a:r>
          </a:p>
          <a:p>
            <a:endParaRPr lang="es-AR" dirty="0" smtClean="0"/>
          </a:p>
          <a:p>
            <a:endParaRPr lang="es-AR" dirty="0" smtClean="0"/>
          </a:p>
          <a:p>
            <a:pPr defTabSz="966612">
              <a:defRPr/>
            </a:pPr>
            <a:r>
              <a:rPr lang="es-AR" dirty="0" smtClean="0"/>
              <a:t>========= Las arquitecturas y los atributos de calidad</a:t>
            </a:r>
          </a:p>
          <a:p>
            <a:pPr defTabSz="966612">
              <a:defRPr/>
            </a:pPr>
            <a:endParaRPr lang="es-AR" dirty="0" smtClean="0"/>
          </a:p>
          <a:p>
            <a:pPr marL="231584" lvl="1" indent="-231584">
              <a:buClr>
                <a:srgbClr val="8A8E30"/>
              </a:buClr>
              <a:buBlip>
                <a:blip r:embed="rId3"/>
              </a:buBlip>
              <a:tabLst>
                <a:tab pos="187952" algn="l"/>
              </a:tabLst>
            </a:pPr>
            <a:r>
              <a:rPr lang="es-MX" sz="1700" dirty="0" smtClean="0">
                <a:solidFill>
                  <a:srgbClr val="000000"/>
                </a:solidFill>
              </a:rPr>
              <a:t>Implementar la funcionalidad requerida es sólo una parte de lo que un sistema debe hacer. </a:t>
            </a:r>
          </a:p>
          <a:p>
            <a:pPr marL="231584" lvl="1" indent="-231584">
              <a:buClr>
                <a:srgbClr val="8A8E30"/>
              </a:buClr>
              <a:buBlip>
                <a:blip r:embed="rId3"/>
              </a:buBlip>
              <a:tabLst>
                <a:tab pos="187952" algn="l"/>
              </a:tabLst>
            </a:pPr>
            <a:endParaRPr lang="es-MX" sz="1700" dirty="0" smtClean="0">
              <a:solidFill>
                <a:srgbClr val="000000"/>
              </a:solidFill>
            </a:endParaRPr>
          </a:p>
          <a:p>
            <a:pPr marL="231584" lvl="1" indent="-231584">
              <a:buClr>
                <a:srgbClr val="8A8E30"/>
              </a:buClr>
              <a:buBlip>
                <a:blip r:embed="rId3"/>
              </a:buBlip>
              <a:tabLst>
                <a:tab pos="187952" algn="l"/>
              </a:tabLst>
            </a:pPr>
            <a:r>
              <a:rPr lang="es-MX" sz="1700" dirty="0" smtClean="0">
                <a:solidFill>
                  <a:srgbClr val="000000"/>
                </a:solidFill>
              </a:rPr>
              <a:t>Existen además otros atributos de calidad que deben respetarse (llamados en muchos casos “requerimientos no funcionales”).</a:t>
            </a:r>
          </a:p>
          <a:p>
            <a:pPr marL="231584" lvl="1" indent="-231584">
              <a:buClr>
                <a:srgbClr val="8A8E30"/>
              </a:buClr>
              <a:buBlip>
                <a:blip r:embed="rId3"/>
              </a:buBlip>
              <a:tabLst>
                <a:tab pos="187952" algn="l"/>
              </a:tabLst>
            </a:pPr>
            <a:endParaRPr lang="es-MX" sz="1700" dirty="0" smtClean="0">
              <a:solidFill>
                <a:srgbClr val="000000"/>
              </a:solidFill>
            </a:endParaRPr>
          </a:p>
          <a:p>
            <a:pPr>
              <a:tabLst>
                <a:tab pos="187952" algn="l"/>
              </a:tabLst>
            </a:pPr>
            <a:r>
              <a:rPr lang="es-MX" sz="1700" dirty="0" smtClean="0">
                <a:solidFill>
                  <a:srgbClr val="000000"/>
                </a:solidFill>
              </a:rPr>
              <a:t>La arquitectura de un sistema es crítica para alcanzar muchos de los atributos de calidad requeridos.</a:t>
            </a:r>
          </a:p>
          <a:p>
            <a:pPr>
              <a:tabLst>
                <a:tab pos="187952" algn="l"/>
              </a:tabLst>
            </a:pPr>
            <a:endParaRPr lang="es-MX" sz="1700" dirty="0" smtClean="0">
              <a:solidFill>
                <a:srgbClr val="000000"/>
              </a:solidFill>
            </a:endParaRPr>
          </a:p>
          <a:p>
            <a:pPr>
              <a:tabLst>
                <a:tab pos="187952" algn="l"/>
              </a:tabLst>
            </a:pPr>
            <a:r>
              <a:rPr lang="es-MX" sz="1700" dirty="0" smtClean="0">
                <a:solidFill>
                  <a:srgbClr val="000000"/>
                </a:solidFill>
              </a:rPr>
              <a:t>Los mecanismos para lograr que esos atributos sean alcanzados por la arquitectura se denominan “tácticas”.</a:t>
            </a:r>
          </a:p>
          <a:p>
            <a:pPr>
              <a:tabLst>
                <a:tab pos="187952" algn="l"/>
              </a:tabLst>
            </a:pPr>
            <a:endParaRPr lang="es-MX" sz="1700" dirty="0" smtClean="0">
              <a:solidFill>
                <a:srgbClr val="000000"/>
              </a:solidFill>
            </a:endParaRPr>
          </a:p>
          <a:p>
            <a:pPr>
              <a:tabLst>
                <a:tab pos="187952" algn="l"/>
              </a:tabLst>
            </a:pPr>
            <a:r>
              <a:rPr lang="es-MX" sz="1700" dirty="0" smtClean="0">
                <a:solidFill>
                  <a:srgbClr val="000000"/>
                </a:solidFill>
              </a:rPr>
              <a:t>En muchos casos, los atributos de calidad se afectan entre sí. Por ejemplo, portabilidad vs. eficiencia o </a:t>
            </a:r>
            <a:r>
              <a:rPr lang="es-MX" sz="1700" dirty="0" err="1" smtClean="0">
                <a:solidFill>
                  <a:srgbClr val="000000"/>
                </a:solidFill>
              </a:rPr>
              <a:t>mantenibilidad</a:t>
            </a:r>
            <a:r>
              <a:rPr lang="es-MX" sz="1700" dirty="0" smtClean="0">
                <a:solidFill>
                  <a:srgbClr val="000000"/>
                </a:solidFill>
              </a:rPr>
              <a:t> vs. eficiencia.</a:t>
            </a:r>
          </a:p>
          <a:p>
            <a:pPr>
              <a:tabLst>
                <a:tab pos="187952" algn="l"/>
              </a:tabLst>
            </a:pPr>
            <a:endParaRPr lang="es-MX" sz="1700" dirty="0" smtClean="0">
              <a:solidFill>
                <a:srgbClr val="000000"/>
              </a:solidFill>
            </a:endParaRPr>
          </a:p>
          <a:p>
            <a:pPr defTabSz="966612">
              <a:tabLst>
                <a:tab pos="187952" algn="l"/>
              </a:tabLst>
              <a:defRPr/>
            </a:pPr>
            <a:r>
              <a:rPr lang="es-MX" sz="1700" dirty="0" smtClean="0">
                <a:solidFill>
                  <a:srgbClr val="000000"/>
                </a:solidFill>
              </a:rPr>
              <a:t>======== </a:t>
            </a:r>
            <a:r>
              <a:rPr lang="es-AR" sz="1700" dirty="0" smtClean="0"/>
              <a:t>Algunas realidades sobre los atributos de calidad</a:t>
            </a:r>
          </a:p>
          <a:p>
            <a:pPr defTabSz="966612">
              <a:tabLst>
                <a:tab pos="187952" algn="l"/>
              </a:tabLst>
              <a:defRPr/>
            </a:pPr>
            <a:endParaRPr lang="es-AR" sz="1700" dirty="0" smtClean="0"/>
          </a:p>
          <a:p>
            <a:pPr eaLnBrk="1" hangingPunct="1"/>
            <a:r>
              <a:rPr lang="es-AR" sz="1700" dirty="0" smtClean="0">
                <a:solidFill>
                  <a:srgbClr val="000000"/>
                </a:solidFill>
              </a:rPr>
              <a:t>Suelen estar pobremente especificados, o directamente no especificados (“</a:t>
            </a:r>
            <a:r>
              <a:rPr lang="es-AR" sz="1700" i="1" dirty="0" smtClean="0">
                <a:solidFill>
                  <a:srgbClr val="000000"/>
                </a:solidFill>
              </a:rPr>
              <a:t>un requerimiento que no es </a:t>
            </a:r>
            <a:r>
              <a:rPr lang="es-AR" sz="1700" i="1" dirty="0" err="1" smtClean="0">
                <a:solidFill>
                  <a:srgbClr val="000000"/>
                </a:solidFill>
              </a:rPr>
              <a:t>testeable</a:t>
            </a:r>
            <a:r>
              <a:rPr lang="es-AR" sz="1700" i="1" dirty="0" smtClean="0">
                <a:solidFill>
                  <a:srgbClr val="000000"/>
                </a:solidFill>
              </a:rPr>
              <a:t> no es </a:t>
            </a:r>
            <a:r>
              <a:rPr lang="es-AR" sz="1700" i="1" dirty="0" err="1" smtClean="0">
                <a:solidFill>
                  <a:srgbClr val="000000"/>
                </a:solidFill>
              </a:rPr>
              <a:t>implementable</a:t>
            </a:r>
            <a:r>
              <a:rPr lang="es-AR" sz="1700" dirty="0" smtClean="0">
                <a:solidFill>
                  <a:srgbClr val="000000"/>
                </a:solidFill>
              </a:rPr>
              <a:t>”).</a:t>
            </a:r>
          </a:p>
          <a:p>
            <a:pPr eaLnBrk="1" hangingPunct="1"/>
            <a:endParaRPr lang="es-AR" sz="1700" dirty="0" smtClean="0">
              <a:solidFill>
                <a:srgbClr val="000000"/>
              </a:solidFill>
            </a:endParaRPr>
          </a:p>
          <a:p>
            <a:pPr eaLnBrk="1" hangingPunct="1"/>
            <a:r>
              <a:rPr lang="es-AR" sz="1700" dirty="0" smtClean="0">
                <a:solidFill>
                  <a:srgbClr val="000000"/>
                </a:solidFill>
              </a:rPr>
              <a:t>Muchas veces no se analizan sus dependencias.</a:t>
            </a:r>
          </a:p>
          <a:p>
            <a:pPr eaLnBrk="1" hangingPunct="1"/>
            <a:endParaRPr lang="es-AR" sz="1700" dirty="0" smtClean="0">
              <a:solidFill>
                <a:srgbClr val="000000"/>
              </a:solidFill>
            </a:endParaRPr>
          </a:p>
          <a:p>
            <a:pPr eaLnBrk="1" hangingPunct="1"/>
            <a:r>
              <a:rPr lang="es-AR" sz="1700" dirty="0" smtClean="0">
                <a:solidFill>
                  <a:srgbClr val="000000"/>
                </a:solidFill>
              </a:rPr>
              <a:t>La importancia de estos atributos varía con el dominio para el cual se construye el software.</a:t>
            </a:r>
          </a:p>
          <a:p>
            <a:pPr eaLnBrk="1" hangingPunct="1"/>
            <a:endParaRPr lang="es-AR" sz="1700" dirty="0" smtClean="0">
              <a:solidFill>
                <a:srgbClr val="000000"/>
              </a:solidFill>
            </a:endParaRPr>
          </a:p>
          <a:p>
            <a:pPr eaLnBrk="1" hangingPunct="1"/>
            <a:r>
              <a:rPr lang="es-AR" sz="1700" dirty="0" smtClean="0">
                <a:solidFill>
                  <a:srgbClr val="000000"/>
                </a:solidFill>
              </a:rPr>
              <a:t>Además de requerimientos funcionales y atributos de calidad, se deben identificar correctamente restricciones.</a:t>
            </a:r>
          </a:p>
          <a:p>
            <a:pPr eaLnBrk="1" hangingPunct="1"/>
            <a:endParaRPr lang="es-AR" sz="1700" dirty="0" smtClean="0">
              <a:solidFill>
                <a:srgbClr val="000000"/>
              </a:solidFill>
            </a:endParaRPr>
          </a:p>
          <a:p>
            <a:pPr eaLnBrk="1" hangingPunct="1"/>
            <a:r>
              <a:rPr lang="es-AR" sz="1700" dirty="0" smtClean="0">
                <a:solidFill>
                  <a:srgbClr val="000000"/>
                </a:solidFill>
              </a:rPr>
              <a:t>Las “tácticas” no son fines en sí mismos, son formas de alcanzar atributos de calidad deseados.</a:t>
            </a:r>
          </a:p>
          <a:p>
            <a:pPr defTabSz="966612">
              <a:tabLst>
                <a:tab pos="187952" algn="l"/>
              </a:tabLst>
              <a:defRPr/>
            </a:pPr>
            <a:endParaRPr lang="en-US" sz="1700" dirty="0" smtClean="0"/>
          </a:p>
          <a:p>
            <a:pPr>
              <a:tabLst>
                <a:tab pos="187952" algn="l"/>
              </a:tabLst>
            </a:pPr>
            <a:endParaRPr lang="es-MX" sz="1700" dirty="0" smtClean="0">
              <a:solidFill>
                <a:srgbClr val="000000"/>
              </a:solidFill>
            </a:endParaRPr>
          </a:p>
          <a:p>
            <a:pPr defTabSz="966612">
              <a:defRPr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93DC77-F7E0-46B6-8CEF-DE33B0657AFB}" type="slidenum">
              <a:rPr lang="es-AR" smtClean="0"/>
              <a:pPr/>
              <a:t>5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1162739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789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3789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78BBFA2A-CE31-4ACE-9782-3C2C65E42DF5}" type="slidenum">
              <a:rPr lang="en-US" smtClean="0"/>
              <a:pPr/>
              <a:t>7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5110424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993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3994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4F014F76-C3E9-4C0B-9E2A-319E17436DE5}" type="slidenum">
              <a:rPr lang="en-US" smtClean="0"/>
              <a:pPr/>
              <a:t>12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6496538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05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4506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95BB80AA-610F-4F22-914A-A5B730FF4E7E}" type="slidenum">
              <a:rPr lang="en-US" smtClean="0"/>
              <a:pPr/>
              <a:t>13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41040435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096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4096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4D2D563B-495D-4880-8372-25B574534D12}" type="slidenum">
              <a:rPr lang="en-US" smtClean="0"/>
              <a:pPr/>
              <a:t>15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2614001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325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325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7844C4CD-2704-4FCF-A078-F6F631A5CF6F}" type="slidenum">
              <a:rPr lang="en-US" smtClean="0"/>
              <a:pPr/>
              <a:t>16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41826954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222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222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0694A63D-0523-4D46-8D5C-E283169F699A}" type="slidenum">
              <a:rPr lang="en-US" smtClean="0"/>
              <a:pPr/>
              <a:t>17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7314763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222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s-ES_tradnl" smtClean="0"/>
          </a:p>
        </p:txBody>
      </p:sp>
      <p:sp>
        <p:nvSpPr>
          <p:cNvPr id="5222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596DA759-2C77-4747-9DE5-9E0E03CA6FED}" type="slidenum">
              <a:rPr lang="en-US" smtClean="0"/>
              <a:pPr/>
              <a:t>21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1019726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hexacta.com/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4991100"/>
            <a:ext cx="9144000" cy="1866900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0" y="0"/>
            <a:ext cx="9144000" cy="592138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auto">
          <a:xfrm flipH="1">
            <a:off x="0" y="569913"/>
            <a:ext cx="179388" cy="6288087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10" name="Line 8"/>
          <p:cNvSpPr>
            <a:spLocks noChangeShapeType="1"/>
          </p:cNvSpPr>
          <p:nvPr/>
        </p:nvSpPr>
        <p:spPr bwMode="auto">
          <a:xfrm>
            <a:off x="179388" y="592138"/>
            <a:ext cx="8964612" cy="0"/>
          </a:xfrm>
          <a:prstGeom prst="line">
            <a:avLst/>
          </a:prstGeom>
          <a:noFill/>
          <a:ln w="9525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1" name="Rectangle 11"/>
          <p:cNvSpPr>
            <a:spLocks noChangeArrowheads="1"/>
          </p:cNvSpPr>
          <p:nvPr/>
        </p:nvSpPr>
        <p:spPr bwMode="auto">
          <a:xfrm flipH="1">
            <a:off x="0" y="0"/>
            <a:ext cx="179388" cy="596900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pic>
        <p:nvPicPr>
          <p:cNvPr id="12" name="Picture 4" descr="logoHx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43675" y="5621338"/>
            <a:ext cx="1947863" cy="438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Rectangle 5"/>
          <p:cNvSpPr>
            <a:spLocks noGrp="1" noChangeArrowheads="1"/>
          </p:cNvSpPr>
          <p:nvPr>
            <p:ph type="ctrTitle"/>
          </p:nvPr>
        </p:nvSpPr>
        <p:spPr>
          <a:xfrm>
            <a:off x="722313" y="1476375"/>
            <a:ext cx="5392737" cy="304800"/>
          </a:xfrm>
        </p:spPr>
        <p:txBody>
          <a:bodyPr/>
          <a:lstStyle>
            <a:lvl1pPr>
              <a:defRPr sz="21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722313" y="2003425"/>
            <a:ext cx="5392737" cy="276999"/>
          </a:xfrm>
        </p:spPr>
        <p:txBody>
          <a:bodyPr lIns="0" tIns="0" rIns="0" bIns="0">
            <a:spAutoFit/>
          </a:bodyPr>
          <a:lstStyle>
            <a:lvl1pPr marL="0" indent="0">
              <a:buFontTx/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5" name="Rectangle 9"/>
          <p:cNvSpPr>
            <a:spLocks noGrp="1" noChangeArrowheads="1"/>
          </p:cNvSpPr>
          <p:nvPr>
            <p:ph type="dt" sz="quarter" idx="10"/>
          </p:nvPr>
        </p:nvSpPr>
        <p:spPr bwMode="auto">
          <a:xfrm>
            <a:off x="717550" y="2517775"/>
            <a:ext cx="3492500" cy="2857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200" b="0" smtClean="0">
                <a:solidFill>
                  <a:srgbClr val="333333"/>
                </a:solidFill>
                <a:latin typeface="Arial" charset="0"/>
              </a:defRPr>
            </a:lvl1pPr>
          </a:lstStyle>
          <a:p>
            <a:endParaRPr lang="es-AR" dirty="0"/>
          </a:p>
        </p:txBody>
      </p:sp>
      <p:pic>
        <p:nvPicPr>
          <p:cNvPr id="1029" name="Picture 5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9513" y="5517232"/>
            <a:ext cx="5616624" cy="745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6210300" y="0"/>
            <a:ext cx="2971800" cy="6858000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153988" y="6184900"/>
            <a:ext cx="8990012" cy="61913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pic>
        <p:nvPicPr>
          <p:cNvPr id="8" name="Picture 5" descr="logoHx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973888" y="5813425"/>
            <a:ext cx="1436687" cy="32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6"/>
          <p:cNvSpPr>
            <a:spLocks noChangeArrowheads="1"/>
          </p:cNvSpPr>
          <p:nvPr/>
        </p:nvSpPr>
        <p:spPr bwMode="auto">
          <a:xfrm flipH="1">
            <a:off x="0" y="0"/>
            <a:ext cx="179388" cy="596900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 flipH="1">
            <a:off x="0" y="590550"/>
            <a:ext cx="179388" cy="6267450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12" name="Rectangle 9"/>
          <p:cNvSpPr>
            <a:spLocks noChangeArrowheads="1"/>
          </p:cNvSpPr>
          <p:nvPr/>
        </p:nvSpPr>
        <p:spPr bwMode="auto">
          <a:xfrm>
            <a:off x="730250" y="1752600"/>
            <a:ext cx="5156200" cy="42319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t" anchorCtr="0">
            <a:spAutoFit/>
          </a:bodyPr>
          <a:lstStyle/>
          <a:p>
            <a:pPr marL="342900" indent="-342900">
              <a:spcBef>
                <a:spcPct val="20000"/>
              </a:spcBef>
              <a:defRPr/>
            </a:pPr>
            <a:r>
              <a:rPr lang="es-AR" sz="1100" b="0" dirty="0">
                <a:solidFill>
                  <a:srgbClr val="000000"/>
                </a:solidFill>
              </a:rPr>
              <a:t>ARGENTINA</a:t>
            </a:r>
          </a:p>
          <a:p>
            <a:pPr marL="342900" indent="-342900">
              <a:spcBef>
                <a:spcPct val="20000"/>
              </a:spcBef>
              <a:defRPr/>
            </a:pPr>
            <a:r>
              <a:rPr lang="es-AR" sz="1100" b="0" dirty="0" err="1">
                <a:solidFill>
                  <a:srgbClr val="000000"/>
                </a:solidFill>
              </a:rPr>
              <a:t>Arguibel</a:t>
            </a:r>
            <a:r>
              <a:rPr lang="es-AR" sz="1100" b="0" dirty="0">
                <a:solidFill>
                  <a:srgbClr val="000000"/>
                </a:solidFill>
              </a:rPr>
              <a:t> 2860</a:t>
            </a:r>
          </a:p>
          <a:p>
            <a:pPr marL="342900" indent="-342900">
              <a:spcBef>
                <a:spcPct val="20000"/>
              </a:spcBef>
              <a:defRPr/>
            </a:pPr>
            <a:r>
              <a:rPr lang="es-AR" sz="1100" b="0" dirty="0">
                <a:solidFill>
                  <a:srgbClr val="000000"/>
                </a:solidFill>
              </a:rPr>
              <a:t>Buenos Aires (C1426DKB) </a:t>
            </a:r>
          </a:p>
          <a:p>
            <a:pPr marL="342900" indent="-342900">
              <a:spcBef>
                <a:spcPct val="20000"/>
              </a:spcBef>
              <a:defRPr/>
            </a:pPr>
            <a:r>
              <a:rPr lang="es-AR" sz="1100" b="0" dirty="0" err="1">
                <a:solidFill>
                  <a:srgbClr val="000000"/>
                </a:solidFill>
              </a:rPr>
              <a:t>tel</a:t>
            </a:r>
            <a:r>
              <a:rPr lang="es-AR" sz="1100" b="0" dirty="0">
                <a:solidFill>
                  <a:srgbClr val="000000"/>
                </a:solidFill>
              </a:rPr>
              <a:t>: 54+11+4779 6400</a:t>
            </a:r>
          </a:p>
          <a:p>
            <a:pPr marL="342900" indent="-342900">
              <a:spcBef>
                <a:spcPct val="20000"/>
              </a:spcBef>
              <a:defRPr/>
            </a:pPr>
            <a:endParaRPr lang="es-AR" sz="1100" b="0" dirty="0">
              <a:solidFill>
                <a:srgbClr val="000000"/>
              </a:solidFill>
            </a:endParaRPr>
          </a:p>
          <a:p>
            <a:pPr marL="342900" indent="-342900">
              <a:spcBef>
                <a:spcPct val="20000"/>
              </a:spcBef>
              <a:defRPr/>
            </a:pPr>
            <a:r>
              <a:rPr lang="es-AR" sz="1100" b="0" dirty="0">
                <a:solidFill>
                  <a:srgbClr val="000000"/>
                </a:solidFill>
              </a:rPr>
              <a:t>BRASIL</a:t>
            </a:r>
          </a:p>
          <a:p>
            <a:pPr marL="342900" indent="-342900">
              <a:spcBef>
                <a:spcPct val="20000"/>
              </a:spcBef>
              <a:defRPr/>
            </a:pPr>
            <a:r>
              <a:rPr lang="es-AR" sz="1100" b="0" dirty="0">
                <a:solidFill>
                  <a:srgbClr val="000000"/>
                </a:solidFill>
              </a:rPr>
              <a:t>Cardoso de Melo 1470 – 8, Vila Olimpia </a:t>
            </a:r>
          </a:p>
          <a:p>
            <a:pPr marL="342900" indent="-342900">
              <a:spcBef>
                <a:spcPct val="20000"/>
              </a:spcBef>
              <a:defRPr/>
            </a:pPr>
            <a:r>
              <a:rPr lang="es-AR" sz="1100" b="0" dirty="0">
                <a:solidFill>
                  <a:srgbClr val="000000"/>
                </a:solidFill>
              </a:rPr>
              <a:t>San Pablo (04548004)</a:t>
            </a:r>
          </a:p>
          <a:p>
            <a:pPr marL="342900" indent="-342900">
              <a:spcBef>
                <a:spcPct val="20000"/>
              </a:spcBef>
              <a:defRPr/>
            </a:pPr>
            <a:r>
              <a:rPr lang="es-AR" sz="1100" b="0" dirty="0" err="1">
                <a:solidFill>
                  <a:srgbClr val="000000"/>
                </a:solidFill>
              </a:rPr>
              <a:t>tel</a:t>
            </a:r>
            <a:r>
              <a:rPr lang="es-AR" sz="1100" b="0" dirty="0">
                <a:solidFill>
                  <a:srgbClr val="000000"/>
                </a:solidFill>
              </a:rPr>
              <a:t>: </a:t>
            </a:r>
            <a:r>
              <a:rPr lang="en-US" sz="1100" b="0" dirty="0">
                <a:solidFill>
                  <a:srgbClr val="000000"/>
                </a:solidFill>
              </a:rPr>
              <a:t>55+11+3045 2193</a:t>
            </a:r>
          </a:p>
          <a:p>
            <a:pPr marL="342900" indent="-342900">
              <a:spcBef>
                <a:spcPct val="20000"/>
              </a:spcBef>
              <a:defRPr/>
            </a:pPr>
            <a:endParaRPr lang="es-AR" sz="1100" b="0" dirty="0">
              <a:solidFill>
                <a:srgbClr val="000000"/>
              </a:solidFill>
            </a:endParaRPr>
          </a:p>
          <a:p>
            <a:pPr marL="342900" indent="-342900">
              <a:spcBef>
                <a:spcPct val="20000"/>
              </a:spcBef>
              <a:defRPr/>
            </a:pPr>
            <a:r>
              <a:rPr lang="es-AR" sz="1100" b="0" dirty="0">
                <a:solidFill>
                  <a:srgbClr val="000000"/>
                </a:solidFill>
              </a:rPr>
              <a:t>URUGUAY</a:t>
            </a:r>
          </a:p>
          <a:p>
            <a:pPr marL="342900" indent="-342900">
              <a:spcBef>
                <a:spcPct val="20000"/>
              </a:spcBef>
              <a:defRPr/>
            </a:pPr>
            <a:r>
              <a:rPr lang="es-AR" sz="1100" b="0" dirty="0">
                <a:solidFill>
                  <a:srgbClr val="000000"/>
                </a:solidFill>
              </a:rPr>
              <a:t>Roque Graseras 857</a:t>
            </a:r>
          </a:p>
          <a:p>
            <a:pPr marL="342900" indent="-342900">
              <a:spcBef>
                <a:spcPct val="20000"/>
              </a:spcBef>
              <a:defRPr/>
            </a:pPr>
            <a:r>
              <a:rPr lang="es-AR" sz="1100" b="0" dirty="0">
                <a:solidFill>
                  <a:srgbClr val="000000"/>
                </a:solidFill>
              </a:rPr>
              <a:t>Montevideo (11300)</a:t>
            </a:r>
          </a:p>
          <a:p>
            <a:pPr marL="342900" indent="-342900">
              <a:spcBef>
                <a:spcPct val="20000"/>
              </a:spcBef>
              <a:defRPr/>
            </a:pPr>
            <a:r>
              <a:rPr lang="es-AR" sz="1100" b="0" dirty="0" err="1">
                <a:solidFill>
                  <a:srgbClr val="000000"/>
                </a:solidFill>
              </a:rPr>
              <a:t>tel</a:t>
            </a:r>
            <a:r>
              <a:rPr lang="es-AR" sz="1100" b="0" dirty="0">
                <a:solidFill>
                  <a:srgbClr val="000000"/>
                </a:solidFill>
              </a:rPr>
              <a:t>: 598+2+7117879</a:t>
            </a:r>
          </a:p>
          <a:p>
            <a:pPr marL="342900" indent="-342900">
              <a:spcBef>
                <a:spcPct val="20000"/>
              </a:spcBef>
              <a:defRPr/>
            </a:pPr>
            <a:endParaRPr lang="es-AR" sz="1100" b="0" dirty="0">
              <a:solidFill>
                <a:srgbClr val="000000"/>
              </a:solidFill>
            </a:endParaRPr>
          </a:p>
          <a:p>
            <a:pPr marL="342900" indent="-342900">
              <a:spcBef>
                <a:spcPct val="20000"/>
              </a:spcBef>
              <a:defRPr/>
            </a:pPr>
            <a:r>
              <a:rPr lang="en-US" sz="1100" b="0" dirty="0">
                <a:solidFill>
                  <a:srgbClr val="000000"/>
                </a:solidFill>
              </a:rPr>
              <a:t>USA</a:t>
            </a:r>
          </a:p>
          <a:p>
            <a:pPr marL="342900" indent="-342900">
              <a:spcBef>
                <a:spcPct val="20000"/>
              </a:spcBef>
              <a:defRPr/>
            </a:pPr>
            <a:r>
              <a:rPr lang="en-US" sz="1100" b="0" dirty="0">
                <a:solidFill>
                  <a:srgbClr val="000000"/>
                </a:solidFill>
              </a:rPr>
              <a:t>12105 Sundance Ct.</a:t>
            </a:r>
          </a:p>
          <a:p>
            <a:pPr marL="342900" indent="-342900">
              <a:spcBef>
                <a:spcPct val="20000"/>
              </a:spcBef>
              <a:defRPr/>
            </a:pPr>
            <a:r>
              <a:rPr lang="en-US" sz="1100" b="0" dirty="0">
                <a:solidFill>
                  <a:srgbClr val="000000"/>
                </a:solidFill>
              </a:rPr>
              <a:t>Reston (20194)</a:t>
            </a:r>
          </a:p>
          <a:p>
            <a:pPr marL="342900" indent="-342900">
              <a:spcBef>
                <a:spcPct val="20000"/>
              </a:spcBef>
              <a:defRPr/>
            </a:pPr>
            <a:r>
              <a:rPr lang="en-US" sz="1100" b="0" dirty="0" err="1">
                <a:solidFill>
                  <a:srgbClr val="000000"/>
                </a:solidFill>
              </a:rPr>
              <a:t>tel</a:t>
            </a:r>
            <a:r>
              <a:rPr lang="en-US" sz="1100" b="0" dirty="0">
                <a:solidFill>
                  <a:srgbClr val="000000"/>
                </a:solidFill>
              </a:rPr>
              <a:t>:+703 842 9455</a:t>
            </a:r>
            <a:endParaRPr lang="es-AR" sz="1100" b="0" dirty="0">
              <a:solidFill>
                <a:srgbClr val="000000"/>
              </a:solidFill>
            </a:endParaRPr>
          </a:p>
          <a:p>
            <a:pPr marL="342900" indent="-342900">
              <a:spcBef>
                <a:spcPct val="20000"/>
              </a:spcBef>
              <a:defRPr/>
            </a:pPr>
            <a:endParaRPr lang="es-AR" sz="1100" b="0" dirty="0">
              <a:solidFill>
                <a:srgbClr val="000000"/>
              </a:solidFill>
            </a:endParaRPr>
          </a:p>
          <a:p>
            <a:pPr marL="342900" indent="-342900">
              <a:spcBef>
                <a:spcPct val="20000"/>
              </a:spcBef>
              <a:defRPr/>
            </a:pPr>
            <a:r>
              <a:rPr lang="es-AR" sz="1100" b="0" dirty="0">
                <a:solidFill>
                  <a:srgbClr val="000000"/>
                </a:solidFill>
                <a:hlinkClick r:id="rId3"/>
              </a:rPr>
              <a:t>www.hexacta.com</a:t>
            </a:r>
            <a:endParaRPr lang="en-US" sz="1100" b="0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10/11/2016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, sub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052737"/>
            <a:ext cx="8424936" cy="532859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75488" y="640080"/>
            <a:ext cx="8449056" cy="228600"/>
          </a:xfrm>
        </p:spPr>
        <p:txBody>
          <a:bodyPr lIns="0" tIns="0" rIns="0" bIns="0">
            <a:noAutofit/>
          </a:bodyPr>
          <a:lstStyle>
            <a:lvl1pPr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 err="1" smtClean="0"/>
              <a:t>Subdsfadsfads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2976475" y="0"/>
            <a:ext cx="6167525" cy="6215082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53988" y="6184900"/>
            <a:ext cx="8990012" cy="61913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 flipH="1">
            <a:off x="0" y="590550"/>
            <a:ext cx="179388" cy="6267450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14" name="Rectangle 11"/>
          <p:cNvSpPr>
            <a:spLocks noChangeArrowheads="1"/>
          </p:cNvSpPr>
          <p:nvPr/>
        </p:nvSpPr>
        <p:spPr bwMode="auto">
          <a:xfrm flipH="1">
            <a:off x="0" y="0"/>
            <a:ext cx="179388" cy="596900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722313" y="1476375"/>
            <a:ext cx="982641" cy="3231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100" b="1" dirty="0" smtClean="0">
                <a:solidFill>
                  <a:schemeClr val="accent1"/>
                </a:solidFill>
              </a:rPr>
              <a:t>Agenda</a:t>
            </a:r>
            <a:endParaRPr lang="en-US" sz="2100" b="1" dirty="0">
              <a:solidFill>
                <a:schemeClr val="accent1"/>
              </a:solidFill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3428992" y="1446213"/>
            <a:ext cx="5181671" cy="45735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7637464" y="6525344"/>
            <a:ext cx="1399032" cy="210312"/>
          </a:xfrm>
        </p:spPr>
        <p:txBody>
          <a:bodyPr/>
          <a:lstStyle/>
          <a:p>
            <a:fld id="{5A4F54B1-5C76-4AD1-9017-DEB9004F4194}" type="slidenum">
              <a:rPr lang="es-AR" smtClean="0"/>
              <a:pPr/>
              <a:t>‹#›</a:t>
            </a:fld>
            <a:endParaRPr lang="es-A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sub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F54B1-5C76-4AD1-9017-DEB9004F4194}" type="slidenum">
              <a:rPr lang="es-AR" smtClean="0"/>
              <a:pPr/>
              <a:t>‹#›</a:t>
            </a:fld>
            <a:endParaRPr lang="es-AR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75488" y="640080"/>
            <a:ext cx="8449056" cy="228600"/>
          </a:xfrm>
        </p:spPr>
        <p:txBody>
          <a:bodyPr lIns="0" tIns="0" rIns="0" bIns="0">
            <a:noAutofit/>
          </a:bodyPr>
          <a:lstStyle>
            <a:lvl1pPr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 err="1" smtClean="0"/>
              <a:t>Subdsfadsfads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lum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2376" y="1444752"/>
            <a:ext cx="3849624" cy="4575048"/>
          </a:xfrm>
        </p:spPr>
        <p:txBody>
          <a:bodyPr>
            <a:normAutofit/>
          </a:bodyPr>
          <a:lstStyle>
            <a:lvl1pPr indent="-173038" algn="l" defTabSz="914400" rtl="0" eaLnBrk="1" latinLnBrk="0" hangingPunct="1">
              <a:spcBef>
                <a:spcPct val="20000"/>
              </a:spcBef>
              <a:defRPr lang="en-US" sz="15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indent="-173038" algn="l" defTabSz="914400" rtl="0" eaLnBrk="1" latinLnBrk="0" hangingPunct="1">
              <a:spcBef>
                <a:spcPct val="20000"/>
              </a:spcBef>
              <a:defRPr lang="en-US" sz="15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indent="-173038" algn="l" defTabSz="914400" rtl="0" eaLnBrk="1" latinLnBrk="0" hangingPunct="1">
              <a:spcBef>
                <a:spcPct val="20000"/>
              </a:spcBef>
              <a:defRPr lang="en-US" sz="15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indent="-173038" algn="l" defTabSz="914400" rtl="0" eaLnBrk="1" latinLnBrk="0" hangingPunct="1">
              <a:spcBef>
                <a:spcPct val="20000"/>
              </a:spcBef>
              <a:defRPr lang="en-US" sz="15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indent="-173038" algn="l" defTabSz="914400" rtl="0" eaLnBrk="1" latinLnBrk="0" hangingPunct="1">
              <a:spcBef>
                <a:spcPct val="20000"/>
              </a:spcBef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F54B1-5C76-4AD1-9017-DEB9004F4194}" type="slidenum">
              <a:rPr lang="es-AR" smtClean="0"/>
              <a:pPr/>
              <a:t>‹#›</a:t>
            </a:fld>
            <a:endParaRPr lang="es-AR"/>
          </a:p>
        </p:txBody>
      </p:sp>
      <p:sp>
        <p:nvSpPr>
          <p:cNvPr id="10" name="Content Placeholder 2"/>
          <p:cNvSpPr>
            <a:spLocks noGrp="1"/>
          </p:cNvSpPr>
          <p:nvPr>
            <p:ph sz="half" idx="14"/>
          </p:nvPr>
        </p:nvSpPr>
        <p:spPr>
          <a:xfrm>
            <a:off x="4724399" y="1446213"/>
            <a:ext cx="3886263" cy="4575048"/>
          </a:xfrm>
        </p:spPr>
        <p:txBody>
          <a:bodyPr>
            <a:normAutofit/>
          </a:bodyPr>
          <a:lstStyle>
            <a:lvl1pPr indent="-173038" algn="l" defTabSz="914400" rtl="0" eaLnBrk="1" latinLnBrk="0" hangingPunct="1">
              <a:spcBef>
                <a:spcPct val="20000"/>
              </a:spcBef>
              <a:defRPr lang="en-US" sz="15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indent="-173038" algn="l" defTabSz="914400" rtl="0" eaLnBrk="1" latinLnBrk="0" hangingPunct="1">
              <a:spcBef>
                <a:spcPct val="20000"/>
              </a:spcBef>
              <a:defRPr lang="en-US" sz="15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indent="-173038" algn="l" defTabSz="914400" rtl="0" eaLnBrk="1" latinLnBrk="0" hangingPunct="1">
              <a:spcBef>
                <a:spcPct val="20000"/>
              </a:spcBef>
              <a:defRPr lang="en-US" sz="15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indent="-173038" algn="l" defTabSz="914400" rtl="0" eaLnBrk="1" latinLnBrk="0" hangingPunct="1">
              <a:spcBef>
                <a:spcPct val="20000"/>
              </a:spcBef>
              <a:defRPr lang="en-US" sz="15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indent="-173038" algn="l" defTabSz="914400" rtl="0" eaLnBrk="1" latinLnBrk="0" hangingPunct="1">
              <a:spcBef>
                <a:spcPct val="20000"/>
              </a:spcBef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75488" y="640080"/>
            <a:ext cx="8449056" cy="228600"/>
          </a:xfrm>
        </p:spPr>
        <p:txBody>
          <a:bodyPr lIns="0" tIns="0" rIns="0" bIns="0">
            <a:noAutofit/>
          </a:bodyPr>
          <a:lstStyle>
            <a:lvl1pPr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 err="1" smtClean="0"/>
              <a:t>Subdsfadsfads</a:t>
            </a:r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2376" y="1444752"/>
            <a:ext cx="2554224" cy="4575048"/>
          </a:xfrm>
        </p:spPr>
        <p:txBody>
          <a:bodyPr>
            <a:normAutofit/>
          </a:bodyPr>
          <a:lstStyle>
            <a:lvl1pPr indent="-173038" algn="l" defTabSz="914400" rtl="0" eaLnBrk="1" latinLnBrk="0" hangingPunct="1">
              <a:spcBef>
                <a:spcPct val="20000"/>
              </a:spcBef>
              <a:defRPr lang="en-US" sz="15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indent="-173038" algn="l" defTabSz="914400" rtl="0" eaLnBrk="1" latinLnBrk="0" hangingPunct="1">
              <a:spcBef>
                <a:spcPct val="20000"/>
              </a:spcBef>
              <a:defRPr lang="en-US" sz="15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indent="-173038" algn="l" defTabSz="914400" rtl="0" eaLnBrk="1" latinLnBrk="0" hangingPunct="1">
              <a:spcBef>
                <a:spcPct val="20000"/>
              </a:spcBef>
              <a:defRPr lang="en-US" sz="15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indent="-173038" algn="l" defTabSz="914400" rtl="0" eaLnBrk="1" latinLnBrk="0" hangingPunct="1">
              <a:spcBef>
                <a:spcPct val="20000"/>
              </a:spcBef>
              <a:defRPr lang="en-US" sz="15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indent="-173038" algn="l" defTabSz="914400" rtl="0" eaLnBrk="1" latinLnBrk="0" hangingPunct="1">
              <a:spcBef>
                <a:spcPct val="20000"/>
              </a:spcBef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F54B1-5C76-4AD1-9017-DEB9004F4194}" type="slidenum">
              <a:rPr lang="es-AR" smtClean="0"/>
              <a:pPr/>
              <a:t>‹#›</a:t>
            </a:fld>
            <a:endParaRPr lang="es-AR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75488" y="640080"/>
            <a:ext cx="8449056" cy="228600"/>
          </a:xfrm>
        </p:spPr>
        <p:txBody>
          <a:bodyPr lIns="0" tIns="0" rIns="0" bIns="0">
            <a:noAutofit/>
          </a:bodyPr>
          <a:lstStyle>
            <a:lvl1pPr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 err="1" smtClean="0"/>
              <a:t>Subdsfadsfads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sz="half" idx="15"/>
          </p:nvPr>
        </p:nvSpPr>
        <p:spPr>
          <a:xfrm>
            <a:off x="3389407" y="1444752"/>
            <a:ext cx="2554224" cy="4575048"/>
          </a:xfrm>
        </p:spPr>
        <p:txBody>
          <a:bodyPr>
            <a:normAutofit/>
          </a:bodyPr>
          <a:lstStyle>
            <a:lvl1pPr indent="-173038" algn="l" defTabSz="914400" rtl="0" eaLnBrk="1" latinLnBrk="0" hangingPunct="1">
              <a:spcBef>
                <a:spcPct val="20000"/>
              </a:spcBef>
              <a:defRPr lang="en-US" sz="15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indent="-173038" algn="l" defTabSz="914400" rtl="0" eaLnBrk="1" latinLnBrk="0" hangingPunct="1">
              <a:spcBef>
                <a:spcPct val="20000"/>
              </a:spcBef>
              <a:defRPr lang="en-US" sz="15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indent="-173038" algn="l" defTabSz="914400" rtl="0" eaLnBrk="1" latinLnBrk="0" hangingPunct="1">
              <a:spcBef>
                <a:spcPct val="20000"/>
              </a:spcBef>
              <a:defRPr lang="en-US" sz="15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indent="-173038" algn="l" defTabSz="914400" rtl="0" eaLnBrk="1" latinLnBrk="0" hangingPunct="1">
              <a:spcBef>
                <a:spcPct val="20000"/>
              </a:spcBef>
              <a:defRPr lang="en-US" sz="15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indent="-173038" algn="l" defTabSz="914400" rtl="0" eaLnBrk="1" latinLnBrk="0" hangingPunct="1">
              <a:spcBef>
                <a:spcPct val="20000"/>
              </a:spcBef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5" name="Content Placeholder 2"/>
          <p:cNvSpPr>
            <a:spLocks noGrp="1"/>
          </p:cNvSpPr>
          <p:nvPr>
            <p:ph sz="half" idx="16"/>
          </p:nvPr>
        </p:nvSpPr>
        <p:spPr>
          <a:xfrm>
            <a:off x="6056438" y="1444752"/>
            <a:ext cx="2554224" cy="4575048"/>
          </a:xfrm>
        </p:spPr>
        <p:txBody>
          <a:bodyPr>
            <a:normAutofit/>
          </a:bodyPr>
          <a:lstStyle>
            <a:lvl1pPr indent="-173038" algn="l" defTabSz="914400" rtl="0" eaLnBrk="1" latinLnBrk="0" hangingPunct="1">
              <a:spcBef>
                <a:spcPct val="20000"/>
              </a:spcBef>
              <a:defRPr lang="en-US" sz="15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indent="-173038" algn="l" defTabSz="914400" rtl="0" eaLnBrk="1" latinLnBrk="0" hangingPunct="1">
              <a:spcBef>
                <a:spcPct val="20000"/>
              </a:spcBef>
              <a:defRPr lang="en-US" sz="15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indent="-173038" algn="l" defTabSz="914400" rtl="0" eaLnBrk="1" latinLnBrk="0" hangingPunct="1">
              <a:spcBef>
                <a:spcPct val="20000"/>
              </a:spcBef>
              <a:defRPr lang="en-US" sz="15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indent="-173038" algn="l" defTabSz="914400" rtl="0" eaLnBrk="1" latinLnBrk="0" hangingPunct="1">
              <a:spcBef>
                <a:spcPct val="20000"/>
              </a:spcBef>
              <a:defRPr lang="en-US" sz="15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indent="-173038" algn="l" defTabSz="914400" rtl="0" eaLnBrk="1" latinLnBrk="0" hangingPunct="1">
              <a:spcBef>
                <a:spcPct val="20000"/>
              </a:spcBef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as - subtitul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2376" y="1752600"/>
            <a:ext cx="2554224" cy="4267200"/>
          </a:xfrm>
        </p:spPr>
        <p:txBody>
          <a:bodyPr>
            <a:normAutofit/>
          </a:bodyPr>
          <a:lstStyle>
            <a:lvl1pPr indent="-173038" algn="l" defTabSz="914400" rtl="0" eaLnBrk="1" latinLnBrk="0" hangingPunct="1">
              <a:spcBef>
                <a:spcPct val="20000"/>
              </a:spcBef>
              <a:defRPr lang="en-US" sz="15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indent="-173038" algn="l" defTabSz="914400" rtl="0" eaLnBrk="1" latinLnBrk="0" hangingPunct="1">
              <a:spcBef>
                <a:spcPct val="20000"/>
              </a:spcBef>
              <a:defRPr lang="en-US" sz="15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indent="-173038" algn="l" defTabSz="914400" rtl="0" eaLnBrk="1" latinLnBrk="0" hangingPunct="1">
              <a:spcBef>
                <a:spcPct val="20000"/>
              </a:spcBef>
              <a:defRPr lang="en-US" sz="15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indent="-173038" algn="l" defTabSz="914400" rtl="0" eaLnBrk="1" latinLnBrk="0" hangingPunct="1">
              <a:spcBef>
                <a:spcPct val="20000"/>
              </a:spcBef>
              <a:defRPr lang="en-US" sz="15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indent="-173038" algn="l" defTabSz="914400" rtl="0" eaLnBrk="1" latinLnBrk="0" hangingPunct="1">
              <a:spcBef>
                <a:spcPct val="20000"/>
              </a:spcBef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F54B1-5C76-4AD1-9017-DEB9004F4194}" type="slidenum">
              <a:rPr lang="es-AR" smtClean="0"/>
              <a:pPr/>
              <a:t>‹#›</a:t>
            </a:fld>
            <a:endParaRPr lang="es-AR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75488" y="640080"/>
            <a:ext cx="8449056" cy="228600"/>
          </a:xfrm>
        </p:spPr>
        <p:txBody>
          <a:bodyPr lIns="0" tIns="0" rIns="0" bIns="0">
            <a:noAutofit/>
          </a:bodyPr>
          <a:lstStyle>
            <a:lvl1pPr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 err="1" smtClean="0"/>
              <a:t>Subdsfadsfads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sz="half" idx="15"/>
          </p:nvPr>
        </p:nvSpPr>
        <p:spPr>
          <a:xfrm>
            <a:off x="3389407" y="1752600"/>
            <a:ext cx="2554224" cy="4267200"/>
          </a:xfrm>
        </p:spPr>
        <p:txBody>
          <a:bodyPr>
            <a:normAutofit/>
          </a:bodyPr>
          <a:lstStyle>
            <a:lvl1pPr indent="-173038" algn="l" defTabSz="914400" rtl="0" eaLnBrk="1" latinLnBrk="0" hangingPunct="1">
              <a:spcBef>
                <a:spcPct val="20000"/>
              </a:spcBef>
              <a:defRPr lang="en-US" sz="15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indent="-173038" algn="l" defTabSz="914400" rtl="0" eaLnBrk="1" latinLnBrk="0" hangingPunct="1">
              <a:spcBef>
                <a:spcPct val="20000"/>
              </a:spcBef>
              <a:defRPr lang="en-US" sz="15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indent="-173038" algn="l" defTabSz="914400" rtl="0" eaLnBrk="1" latinLnBrk="0" hangingPunct="1">
              <a:spcBef>
                <a:spcPct val="20000"/>
              </a:spcBef>
              <a:defRPr lang="en-US" sz="15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indent="-173038" algn="l" defTabSz="914400" rtl="0" eaLnBrk="1" latinLnBrk="0" hangingPunct="1">
              <a:spcBef>
                <a:spcPct val="20000"/>
              </a:spcBef>
              <a:defRPr lang="en-US" sz="15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indent="-173038" algn="l" defTabSz="914400" rtl="0" eaLnBrk="1" latinLnBrk="0" hangingPunct="1">
              <a:spcBef>
                <a:spcPct val="20000"/>
              </a:spcBef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5" name="Content Placeholder 2"/>
          <p:cNvSpPr>
            <a:spLocks noGrp="1"/>
          </p:cNvSpPr>
          <p:nvPr>
            <p:ph sz="half" idx="16"/>
          </p:nvPr>
        </p:nvSpPr>
        <p:spPr>
          <a:xfrm>
            <a:off x="6056438" y="1752600"/>
            <a:ext cx="2554224" cy="4267200"/>
          </a:xfrm>
        </p:spPr>
        <p:txBody>
          <a:bodyPr>
            <a:normAutofit/>
          </a:bodyPr>
          <a:lstStyle>
            <a:lvl1pPr indent="-173038" algn="l" defTabSz="914400" rtl="0" eaLnBrk="1" latinLnBrk="0" hangingPunct="1">
              <a:spcBef>
                <a:spcPct val="20000"/>
              </a:spcBef>
              <a:defRPr lang="en-US" sz="15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indent="-173038" algn="l" defTabSz="914400" rtl="0" eaLnBrk="1" latinLnBrk="0" hangingPunct="1">
              <a:spcBef>
                <a:spcPct val="20000"/>
              </a:spcBef>
              <a:defRPr lang="en-US" sz="15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indent="-173038" algn="l" defTabSz="914400" rtl="0" eaLnBrk="1" latinLnBrk="0" hangingPunct="1">
              <a:spcBef>
                <a:spcPct val="20000"/>
              </a:spcBef>
              <a:defRPr lang="en-US" sz="15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indent="-173038" algn="l" defTabSz="914400" rtl="0" eaLnBrk="1" latinLnBrk="0" hangingPunct="1">
              <a:spcBef>
                <a:spcPct val="20000"/>
              </a:spcBef>
              <a:defRPr lang="en-US" sz="15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indent="-173038" algn="l" defTabSz="914400" rtl="0" eaLnBrk="1" latinLnBrk="0" hangingPunct="1">
              <a:spcBef>
                <a:spcPct val="20000"/>
              </a:spcBef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7"/>
          </p:nvPr>
        </p:nvSpPr>
        <p:spPr>
          <a:xfrm>
            <a:off x="722376" y="1444752"/>
            <a:ext cx="2554224" cy="231648"/>
          </a:xfrm>
          <a:blipFill dpi="0" rotWithShape="1">
            <a:blip r:embed="rId2" cstate="print"/>
            <a:srcRect/>
            <a:tile tx="0" ty="0" sx="100000" sy="100000" flip="none" algn="tl"/>
          </a:blipFill>
        </p:spPr>
        <p:txBody>
          <a:bodyPr lIns="182880" tIns="0" rIns="0" bIns="0" anchor="t" anchorCtr="0">
            <a:noAutofit/>
          </a:bodyPr>
          <a:lstStyle>
            <a:lvl1pPr marL="0" indent="0">
              <a:buFont typeface="Arial" pitchFamily="34" charset="0"/>
              <a:buNone/>
              <a:defRPr lang="en-US" sz="1500" b="1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119063" lvl="0" indent="-119063" algn="l" defTabSz="914400" rtl="0" eaLnBrk="1" latinLnBrk="0" hangingPunct="1">
              <a:spcBef>
                <a:spcPct val="20000"/>
              </a:spcBef>
              <a:buSzPct val="120000"/>
            </a:pPr>
            <a:r>
              <a:rPr lang="en-US" smtClean="0"/>
              <a:t>Click to edit Master text styles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idx="18"/>
          </p:nvPr>
        </p:nvSpPr>
        <p:spPr>
          <a:xfrm>
            <a:off x="3389407" y="1444752"/>
            <a:ext cx="2554224" cy="231648"/>
          </a:xfrm>
          <a:blipFill dpi="0" rotWithShape="1">
            <a:blip r:embed="rId2" cstate="print"/>
            <a:srcRect/>
            <a:tile tx="0" ty="0" sx="100000" sy="100000" flip="none" algn="tl"/>
          </a:blipFill>
        </p:spPr>
        <p:txBody>
          <a:bodyPr lIns="182880" tIns="0" rIns="0" bIns="0" anchor="t" anchorCtr="0">
            <a:noAutofit/>
          </a:bodyPr>
          <a:lstStyle>
            <a:lvl1pPr marL="0" indent="0">
              <a:buFont typeface="Arial" pitchFamily="34" charset="0"/>
              <a:buNone/>
              <a:defRPr lang="en-US" sz="1500" b="1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119063" lvl="0" indent="-119063" algn="l" defTabSz="914400" rtl="0" eaLnBrk="1" latinLnBrk="0" hangingPunct="1">
              <a:spcBef>
                <a:spcPct val="20000"/>
              </a:spcBef>
              <a:buSzPct val="120000"/>
            </a:pPr>
            <a:r>
              <a:rPr lang="en-US" smtClean="0"/>
              <a:t>Click to edit Master text styles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idx="19"/>
          </p:nvPr>
        </p:nvSpPr>
        <p:spPr>
          <a:xfrm>
            <a:off x="6056438" y="1444752"/>
            <a:ext cx="2554224" cy="231648"/>
          </a:xfrm>
          <a:blipFill dpi="0" rotWithShape="1">
            <a:blip r:embed="rId2" cstate="print"/>
            <a:srcRect/>
            <a:tile tx="0" ty="0" sx="100000" sy="100000" flip="none" algn="tl"/>
          </a:blipFill>
        </p:spPr>
        <p:txBody>
          <a:bodyPr lIns="182880" tIns="0" rIns="0" bIns="0" anchor="t" anchorCtr="0">
            <a:noAutofit/>
          </a:bodyPr>
          <a:lstStyle>
            <a:lvl1pPr marL="0" indent="0">
              <a:buFont typeface="Arial" pitchFamily="34" charset="0"/>
              <a:buNone/>
              <a:defRPr lang="en-US" sz="1500" b="1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119063" lvl="0" indent="-119063" algn="l" defTabSz="914400" rtl="0" eaLnBrk="1" latinLnBrk="0" hangingPunct="1">
              <a:spcBef>
                <a:spcPct val="20000"/>
              </a:spcBef>
              <a:buSzPct val="120000"/>
            </a:pPr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lumnas - subtitul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F54B1-5C76-4AD1-9017-DEB9004F4194}" type="slidenum">
              <a:rPr lang="es-AR" smtClean="0"/>
              <a:pPr/>
              <a:t>‹#›</a:t>
            </a:fld>
            <a:endParaRPr lang="es-AR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75488" y="640080"/>
            <a:ext cx="8449056" cy="228600"/>
          </a:xfrm>
        </p:spPr>
        <p:txBody>
          <a:bodyPr lIns="0" tIns="0" rIns="0" bIns="0">
            <a:noAutofit/>
          </a:bodyPr>
          <a:lstStyle>
            <a:lvl1pPr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 err="1" smtClean="0"/>
              <a:t>Subdsfadsfads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sz="half" idx="16"/>
          </p:nvPr>
        </p:nvSpPr>
        <p:spPr>
          <a:xfrm>
            <a:off x="4760975" y="1752600"/>
            <a:ext cx="3849624" cy="4267200"/>
          </a:xfrm>
        </p:spPr>
        <p:txBody>
          <a:bodyPr>
            <a:normAutofit/>
          </a:bodyPr>
          <a:lstStyle>
            <a:lvl1pPr indent="-173038" algn="l" defTabSz="914400" rtl="0" eaLnBrk="1" latinLnBrk="0" hangingPunct="1">
              <a:spcBef>
                <a:spcPct val="20000"/>
              </a:spcBef>
              <a:defRPr lang="en-US" sz="15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indent="-173038" algn="l" defTabSz="914400" rtl="0" eaLnBrk="1" latinLnBrk="0" hangingPunct="1">
              <a:spcBef>
                <a:spcPct val="20000"/>
              </a:spcBef>
              <a:defRPr lang="en-US" sz="15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indent="-173038" algn="l" defTabSz="914400" rtl="0" eaLnBrk="1" latinLnBrk="0" hangingPunct="1">
              <a:spcBef>
                <a:spcPct val="20000"/>
              </a:spcBef>
              <a:defRPr lang="en-US" sz="15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indent="-173038" algn="l" defTabSz="914400" rtl="0" eaLnBrk="1" latinLnBrk="0" hangingPunct="1">
              <a:spcBef>
                <a:spcPct val="20000"/>
              </a:spcBef>
              <a:defRPr lang="en-US" sz="15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indent="-173038" algn="l" defTabSz="914400" rtl="0" eaLnBrk="1" latinLnBrk="0" hangingPunct="1">
              <a:spcBef>
                <a:spcPct val="20000"/>
              </a:spcBef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5" name="Content Placeholder 2"/>
          <p:cNvSpPr>
            <a:spLocks noGrp="1"/>
          </p:cNvSpPr>
          <p:nvPr>
            <p:ph sz="half" idx="14"/>
          </p:nvPr>
        </p:nvSpPr>
        <p:spPr>
          <a:xfrm>
            <a:off x="722376" y="1754061"/>
            <a:ext cx="3886263" cy="4267200"/>
          </a:xfrm>
        </p:spPr>
        <p:txBody>
          <a:bodyPr>
            <a:normAutofit/>
          </a:bodyPr>
          <a:lstStyle>
            <a:lvl1pPr indent="-173038" algn="l" defTabSz="914400" rtl="0" eaLnBrk="1" latinLnBrk="0" hangingPunct="1">
              <a:spcBef>
                <a:spcPct val="20000"/>
              </a:spcBef>
              <a:defRPr lang="en-US" sz="15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indent="-173038" algn="l" defTabSz="914400" rtl="0" eaLnBrk="1" latinLnBrk="0" hangingPunct="1">
              <a:spcBef>
                <a:spcPct val="20000"/>
              </a:spcBef>
              <a:defRPr lang="en-US" sz="15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indent="-173038" algn="l" defTabSz="914400" rtl="0" eaLnBrk="1" latinLnBrk="0" hangingPunct="1">
              <a:spcBef>
                <a:spcPct val="20000"/>
              </a:spcBef>
              <a:defRPr lang="en-US" sz="15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indent="-173038" algn="l" defTabSz="914400" rtl="0" eaLnBrk="1" latinLnBrk="0" hangingPunct="1">
              <a:spcBef>
                <a:spcPct val="20000"/>
              </a:spcBef>
              <a:defRPr lang="en-US" sz="15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indent="-173038" algn="l" defTabSz="914400" rtl="0" eaLnBrk="1" latinLnBrk="0" hangingPunct="1">
              <a:spcBef>
                <a:spcPct val="20000"/>
              </a:spcBef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idx="19"/>
          </p:nvPr>
        </p:nvSpPr>
        <p:spPr>
          <a:xfrm>
            <a:off x="722376" y="1444752"/>
            <a:ext cx="3886200" cy="231648"/>
          </a:xfrm>
          <a:blipFill dpi="0" rotWithShape="1">
            <a:blip r:embed="rId2" cstate="print"/>
            <a:srcRect/>
            <a:stretch>
              <a:fillRect/>
            </a:stretch>
          </a:blipFill>
        </p:spPr>
        <p:txBody>
          <a:bodyPr lIns="182880" tIns="0" rIns="0" bIns="0" anchor="t" anchorCtr="0">
            <a:noAutofit/>
          </a:bodyPr>
          <a:lstStyle>
            <a:lvl1pPr marL="0" indent="0">
              <a:buFont typeface="Arial" pitchFamily="34" charset="0"/>
              <a:buNone/>
              <a:defRPr lang="en-US" sz="1500" b="1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119063" lvl="0" indent="-119063" algn="l" defTabSz="914400" rtl="0" eaLnBrk="1" latinLnBrk="0" hangingPunct="1">
              <a:spcBef>
                <a:spcPct val="20000"/>
              </a:spcBef>
              <a:buSzPct val="120000"/>
            </a:pPr>
            <a:r>
              <a:rPr lang="en-US" smtClean="0"/>
              <a:t>Click to edit Master text styles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idx="20"/>
          </p:nvPr>
        </p:nvSpPr>
        <p:spPr>
          <a:xfrm>
            <a:off x="4760975" y="1444752"/>
            <a:ext cx="3886200" cy="231648"/>
          </a:xfrm>
          <a:blipFill dpi="0" rotWithShape="1">
            <a:blip r:embed="rId2" cstate="print"/>
            <a:srcRect/>
            <a:stretch>
              <a:fillRect/>
            </a:stretch>
          </a:blipFill>
        </p:spPr>
        <p:txBody>
          <a:bodyPr lIns="182880" tIns="0" rIns="0" bIns="0" anchor="t" anchorCtr="0">
            <a:noAutofit/>
          </a:bodyPr>
          <a:lstStyle>
            <a:lvl1pPr marL="0" indent="0">
              <a:buFont typeface="Arial" pitchFamily="34" charset="0"/>
              <a:buNone/>
              <a:defRPr lang="en-US" sz="1500" b="1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119063" lvl="0" indent="-119063" algn="l" defTabSz="914400" rtl="0" eaLnBrk="1" latinLnBrk="0" hangingPunct="1">
              <a:spcBef>
                <a:spcPct val="20000"/>
              </a:spcBef>
              <a:buSzPct val="120000"/>
            </a:pPr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gi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5488" y="347472"/>
            <a:ext cx="8449056" cy="29684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544" y="1052737"/>
            <a:ext cx="8424936" cy="54726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37464" y="6603064"/>
            <a:ext cx="1399032" cy="210312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14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4F54B1-5C76-4AD1-9017-DEB9004F4194}" type="slidenum">
              <a:rPr lang="es-AR" smtClean="0"/>
              <a:pPr/>
              <a:t>‹#›</a:t>
            </a:fld>
            <a:endParaRPr lang="es-AR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 flipH="1">
            <a:off x="0" y="0"/>
            <a:ext cx="179388" cy="596900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8" name="Rectangle 8"/>
          <p:cNvSpPr>
            <a:spLocks noChangeArrowheads="1"/>
          </p:cNvSpPr>
          <p:nvPr/>
        </p:nvSpPr>
        <p:spPr bwMode="auto">
          <a:xfrm flipH="1">
            <a:off x="0" y="590550"/>
            <a:ext cx="179388" cy="6267450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pic>
        <p:nvPicPr>
          <p:cNvPr id="9" name="Picture 10" descr="isoLogoHx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281807" y="6525344"/>
            <a:ext cx="185737" cy="258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l" defTabSz="914400" rtl="0" eaLnBrk="1" latinLnBrk="0" hangingPunct="1">
        <a:spcBef>
          <a:spcPct val="0"/>
        </a:spcBef>
        <a:buNone/>
        <a:defRPr sz="20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73038" indent="-173038" algn="l" defTabSz="914400" rtl="0" eaLnBrk="1" latinLnBrk="0" hangingPunct="1">
        <a:spcBef>
          <a:spcPct val="20000"/>
        </a:spcBef>
        <a:buFontTx/>
        <a:buBlip>
          <a:blip r:embed="rId14"/>
        </a:buBlip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401638" indent="-173038" algn="l" defTabSz="914400" rtl="0" eaLnBrk="1" latinLnBrk="0" hangingPunct="1">
        <a:spcBef>
          <a:spcPct val="20000"/>
        </a:spcBef>
        <a:buClr>
          <a:schemeClr val="tx1"/>
        </a:buClr>
        <a:buFont typeface="Arial" pitchFamily="34" charset="0"/>
        <a:buChar char="­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630238" indent="-173038" algn="l" defTabSz="914400" rtl="0" eaLnBrk="1" latinLnBrk="0" hangingPunct="1">
        <a:spcBef>
          <a:spcPct val="20000"/>
        </a:spcBef>
        <a:buClr>
          <a:schemeClr val="tx1"/>
        </a:buClr>
        <a:buFont typeface="Arial" pitchFamily="34" charset="0"/>
        <a:buChar char="­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858838" indent="-173038" algn="l" defTabSz="914400" rtl="0" eaLnBrk="1" latinLnBrk="0" hangingPunct="1">
        <a:spcBef>
          <a:spcPct val="20000"/>
        </a:spcBef>
        <a:buFont typeface="Arial" pitchFamily="34" charset="0"/>
        <a:buChar char="­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087438" indent="-173038" algn="l" defTabSz="914400" rtl="0" eaLnBrk="1" latinLnBrk="0" hangingPunct="1">
        <a:spcBef>
          <a:spcPct val="20000"/>
        </a:spcBef>
        <a:buFont typeface="Arial" pitchFamily="34" charset="0"/>
        <a:buChar char="­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9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0.emf"/><Relationship Id="rId4" Type="http://schemas.openxmlformats.org/officeDocument/2006/relationships/oleObject" Target="../embeddings/oleObject1.bin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3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2.png"/><Relationship Id="rId5" Type="http://schemas.openxmlformats.org/officeDocument/2006/relationships/image" Target="../media/image11.emf"/><Relationship Id="rId4" Type="http://schemas.openxmlformats.org/officeDocument/2006/relationships/oleObject" Target="../embeddings/oleObject2.bin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.bin"/><Relationship Id="rId13" Type="http://schemas.openxmlformats.org/officeDocument/2006/relationships/image" Target="../media/image16.emf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14.emf"/><Relationship Id="rId12" Type="http://schemas.openxmlformats.org/officeDocument/2006/relationships/oleObject" Target="../embeddings/oleObject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4.bin"/><Relationship Id="rId11" Type="http://schemas.openxmlformats.org/officeDocument/2006/relationships/oleObject" Target="../embeddings/oleObject7.bin"/><Relationship Id="rId5" Type="http://schemas.openxmlformats.org/officeDocument/2006/relationships/image" Target="../media/image10.emf"/><Relationship Id="rId10" Type="http://schemas.openxmlformats.org/officeDocument/2006/relationships/image" Target="../media/image15.emf"/><Relationship Id="rId4" Type="http://schemas.openxmlformats.org/officeDocument/2006/relationships/oleObject" Target="../embeddings/oleObject3.bin"/><Relationship Id="rId9" Type="http://schemas.openxmlformats.org/officeDocument/2006/relationships/oleObject" Target="../embeddings/oleObject6.bin"/><Relationship Id="rId1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7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9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mailto:cristian@hexacta.com" TargetMode="External"/><Relationship Id="rId7" Type="http://schemas.openxmlformats.org/officeDocument/2006/relationships/image" Target="../media/image38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1.xml"/><Relationship Id="rId6" Type="http://schemas.openxmlformats.org/officeDocument/2006/relationships/hyperlink" Target="mailto:rrhh@hexacta.com" TargetMode="External"/><Relationship Id="rId5" Type="http://schemas.openxmlformats.org/officeDocument/2006/relationships/hyperlink" Target="http://twitter.com/Hexacta" TargetMode="External"/><Relationship Id="rId4" Type="http://schemas.openxmlformats.org/officeDocument/2006/relationships/hyperlink" Target="http://blog.hexacta.com/hat/" TargetMode="Externa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Arquitecturas</a:t>
            </a:r>
            <a:r>
              <a:rPr lang="en-US" dirty="0" smtClean="0"/>
              <a:t> de software </a:t>
            </a:r>
            <a:r>
              <a:rPr lang="en-US" dirty="0" err="1" smtClean="0"/>
              <a:t>aplicadas</a:t>
            </a:r>
            <a:endParaRPr lang="es-AR" dirty="0"/>
          </a:p>
        </p:txBody>
      </p:sp>
      <p:sp>
        <p:nvSpPr>
          <p:cNvPr id="5" name="Rectangle 4"/>
          <p:cNvSpPr/>
          <p:nvPr/>
        </p:nvSpPr>
        <p:spPr>
          <a:xfrm>
            <a:off x="251520" y="2780928"/>
            <a:ext cx="3096344" cy="6093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spcBef>
                <a:spcPct val="20000"/>
              </a:spcBef>
            </a:pP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Cristian Lopez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spcBef>
                <a:spcPct val="20000"/>
              </a:spcBef>
            </a:pP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cristian@hexacta.com</a:t>
            </a:r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A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AR" smtClean="0"/>
              <a:t>Análisis – Enfoques de arquitecturas</a:t>
            </a:r>
            <a:endParaRPr lang="en-US" smtClean="0"/>
          </a:p>
        </p:txBody>
      </p:sp>
      <p:sp>
        <p:nvSpPr>
          <p:cNvPr id="18435" name="Content Placeholder 16"/>
          <p:cNvSpPr>
            <a:spLocks noGrp="1"/>
          </p:cNvSpPr>
          <p:nvPr>
            <p:ph sz="half" idx="1"/>
          </p:nvPr>
        </p:nvSpPr>
        <p:spPr>
          <a:xfrm>
            <a:off x="722313" y="2080790"/>
            <a:ext cx="2554287" cy="3605213"/>
          </a:xfrm>
        </p:spPr>
        <p:txBody>
          <a:bodyPr/>
          <a:lstStyle/>
          <a:p>
            <a:r>
              <a:rPr lang="es-ES"/>
              <a:t>Independencia de la plataforma.</a:t>
            </a:r>
          </a:p>
          <a:p>
            <a:r>
              <a:rPr lang="es-ES"/>
              <a:t>Escalabilidad, Location transparency.</a:t>
            </a:r>
          </a:p>
          <a:p>
            <a:r>
              <a:rPr lang="es-ES"/>
              <a:t>Adaptación al cambio.</a:t>
            </a:r>
          </a:p>
          <a:p>
            <a:r>
              <a:rPr lang="es-ES"/>
              <a:t>Integración de tecnologías disímiles.</a:t>
            </a:r>
          </a:p>
          <a:p>
            <a:r>
              <a:rPr lang="es-ES"/>
              <a:t>Requiere un ESB y contenedores de difícil administración.</a:t>
            </a:r>
          </a:p>
          <a:p>
            <a:r>
              <a:rPr lang="es-ES"/>
              <a:t>Complejidad inicial.</a:t>
            </a:r>
          </a:p>
          <a:p>
            <a:r>
              <a:rPr lang="es-ES"/>
              <a:t>Ambientes de desarrollo complejos.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76250" y="639763"/>
            <a:ext cx="8448675" cy="228600"/>
          </a:xfrm>
        </p:spPr>
        <p:txBody>
          <a:bodyPr rtlCol="0"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s-AR" dirty="0" smtClean="0"/>
              <a:t>Principales modelos arquitectónicos</a:t>
            </a:r>
            <a:endParaRPr lang="en-US" dirty="0"/>
          </a:p>
        </p:txBody>
      </p:sp>
      <p:sp>
        <p:nvSpPr>
          <p:cNvPr id="18437" name="Content Placeholder 19"/>
          <p:cNvSpPr>
            <a:spLocks noGrp="1"/>
          </p:cNvSpPr>
          <p:nvPr>
            <p:ph sz="half" idx="15"/>
          </p:nvPr>
        </p:nvSpPr>
        <p:spPr>
          <a:xfrm>
            <a:off x="3389313" y="2080790"/>
            <a:ext cx="2554287" cy="3533775"/>
          </a:xfrm>
        </p:spPr>
        <p:txBody>
          <a:bodyPr/>
          <a:lstStyle/>
          <a:p>
            <a:r>
              <a:rPr lang="es-ES"/>
              <a:t>Independencia de la plataforma. </a:t>
            </a:r>
          </a:p>
          <a:p>
            <a:r>
              <a:rPr lang="es-ES"/>
              <a:t>Escalabilidad,  Location transparency.</a:t>
            </a:r>
          </a:p>
          <a:p>
            <a:r>
              <a:rPr lang="es-ES"/>
              <a:t>Adaptación al cambio.</a:t>
            </a:r>
          </a:p>
          <a:p>
            <a:r>
              <a:rPr lang="es-ES"/>
              <a:t>Integración de tecnologías disímiles.</a:t>
            </a:r>
          </a:p>
          <a:p>
            <a:r>
              <a:rPr lang="es-ES"/>
              <a:t>Desarrollo ágil.</a:t>
            </a:r>
          </a:p>
          <a:p>
            <a:r>
              <a:rPr lang="es-ES"/>
              <a:t>Ambientes de desarrollo simples e intuitivos.</a:t>
            </a:r>
          </a:p>
          <a:p>
            <a:r>
              <a:rPr lang="es-ES"/>
              <a:t>No es necesario utilizar ESB ni contenedores complejos.</a:t>
            </a:r>
          </a:p>
        </p:txBody>
      </p:sp>
      <p:sp>
        <p:nvSpPr>
          <p:cNvPr id="18438" name="Content Placeholder 21"/>
          <p:cNvSpPr>
            <a:spLocks noGrp="1"/>
          </p:cNvSpPr>
          <p:nvPr>
            <p:ph sz="half" idx="16"/>
          </p:nvPr>
        </p:nvSpPr>
        <p:spPr>
          <a:xfrm>
            <a:off x="6056313" y="2080790"/>
            <a:ext cx="2554287" cy="3390900"/>
          </a:xfrm>
        </p:spPr>
        <p:txBody>
          <a:bodyPr/>
          <a:lstStyle/>
          <a:p>
            <a:r>
              <a:rPr lang="es-ES"/>
              <a:t>Acoplamiento entre acceso a datos y presentación.</a:t>
            </a:r>
          </a:p>
          <a:p>
            <a:r>
              <a:rPr lang="es-ES"/>
              <a:t>Aumenta el riesgo de “side effect error” sobre  cambios introducidos.</a:t>
            </a:r>
          </a:p>
          <a:p>
            <a:r>
              <a:rPr lang="es-ES"/>
              <a:t>Dificultad en el reúso de componentes y servicios.</a:t>
            </a:r>
          </a:p>
          <a:p>
            <a:r>
              <a:rPr lang="es-ES"/>
              <a:t>Problemas de seguridad.</a:t>
            </a:r>
          </a:p>
          <a:p>
            <a:r>
              <a:rPr lang="es-ES"/>
              <a:t>Impacto directo sobre modificaciones de esquema de base de datos.</a:t>
            </a:r>
          </a:p>
        </p:txBody>
      </p:sp>
      <p:sp>
        <p:nvSpPr>
          <p:cNvPr id="26" name="Text Placeholder 25"/>
          <p:cNvSpPr>
            <a:spLocks noGrp="1"/>
          </p:cNvSpPr>
          <p:nvPr>
            <p:ph type="body" idx="17"/>
          </p:nvPr>
        </p:nvSpPr>
        <p:spPr>
          <a:xfrm>
            <a:off x="722313" y="1772815"/>
            <a:ext cx="2554287" cy="231775"/>
          </a:xfrm>
        </p:spPr>
        <p:txBody>
          <a:bodyPr/>
          <a:lstStyle/>
          <a:p>
            <a:pPr eaLnBrk="1" hangingPunct="1">
              <a:defRPr/>
            </a:pPr>
            <a:r>
              <a:rPr lang="es-AR"/>
              <a:t>SOA</a:t>
            </a:r>
            <a:endParaRPr/>
          </a:p>
        </p:txBody>
      </p:sp>
      <p:sp>
        <p:nvSpPr>
          <p:cNvPr id="27" name="Text Placeholder 26"/>
          <p:cNvSpPr>
            <a:spLocks noGrp="1"/>
          </p:cNvSpPr>
          <p:nvPr>
            <p:ph type="body" idx="18"/>
          </p:nvPr>
        </p:nvSpPr>
        <p:spPr>
          <a:xfrm>
            <a:off x="3389313" y="1772815"/>
            <a:ext cx="2554287" cy="231775"/>
          </a:xfrm>
        </p:spPr>
        <p:txBody>
          <a:bodyPr/>
          <a:lstStyle/>
          <a:p>
            <a:pPr eaLnBrk="1" hangingPunct="1">
              <a:defRPr/>
            </a:pPr>
            <a:r>
              <a:rPr lang="es-AR" dirty="0" smtClean="0"/>
              <a:t>Multicapa - servicios</a:t>
            </a:r>
            <a:r>
              <a:rPr lang="es-AR" dirty="0"/>
              <a:t>	</a:t>
            </a:r>
            <a:endParaRPr dirty="0"/>
          </a:p>
        </p:txBody>
      </p:sp>
      <p:sp>
        <p:nvSpPr>
          <p:cNvPr id="31" name="Text Placeholder 30"/>
          <p:cNvSpPr>
            <a:spLocks noGrp="1"/>
          </p:cNvSpPr>
          <p:nvPr>
            <p:ph type="body" idx="19"/>
          </p:nvPr>
        </p:nvSpPr>
        <p:spPr>
          <a:xfrm>
            <a:off x="6056313" y="1772815"/>
            <a:ext cx="2554287" cy="231775"/>
          </a:xfrm>
        </p:spPr>
        <p:txBody>
          <a:bodyPr/>
          <a:lstStyle/>
          <a:p>
            <a:pPr eaLnBrk="1" hangingPunct="1">
              <a:defRPr/>
            </a:pPr>
            <a:r>
              <a:rPr lang="es-AR" dirty="0" err="1" smtClean="0"/>
              <a:t>Client</a:t>
            </a:r>
            <a:r>
              <a:rPr lang="es-AR" dirty="0" smtClean="0"/>
              <a:t> </a:t>
            </a:r>
            <a:r>
              <a:rPr lang="es-AR" dirty="0" err="1" smtClean="0"/>
              <a:t>side</a:t>
            </a:r>
            <a:r>
              <a:rPr lang="es-AR" dirty="0" smtClean="0"/>
              <a:t> – 2 </a:t>
            </a:r>
            <a:r>
              <a:rPr lang="es-AR" dirty="0" err="1" smtClean="0"/>
              <a:t>tiers</a:t>
            </a:r>
            <a:endParaRPr dirty="0"/>
          </a:p>
        </p:txBody>
      </p:sp>
      <p:grpSp>
        <p:nvGrpSpPr>
          <p:cNvPr id="2" name="Group 13"/>
          <p:cNvGrpSpPr>
            <a:grpSpLocks/>
          </p:cNvGrpSpPr>
          <p:nvPr/>
        </p:nvGrpSpPr>
        <p:grpSpPr bwMode="auto">
          <a:xfrm>
            <a:off x="6143625" y="285750"/>
            <a:ext cx="2571750" cy="642938"/>
            <a:chOff x="6143625" y="285728"/>
            <a:chExt cx="2571761" cy="642942"/>
          </a:xfrm>
        </p:grpSpPr>
        <p:sp>
          <p:nvSpPr>
            <p:cNvPr id="15" name="Rounded Rectangle 14"/>
            <p:cNvSpPr/>
            <p:nvPr/>
          </p:nvSpPr>
          <p:spPr bwMode="auto">
            <a:xfrm>
              <a:off x="6143625" y="285728"/>
              <a:ext cx="428627" cy="285752"/>
            </a:xfrm>
            <a:prstGeom prst="round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600" dirty="0"/>
            </a:p>
          </p:txBody>
        </p:sp>
        <p:sp>
          <p:nvSpPr>
            <p:cNvPr id="16" name="Rounded Rectangle 15"/>
            <p:cNvSpPr/>
            <p:nvPr/>
          </p:nvSpPr>
          <p:spPr bwMode="auto">
            <a:xfrm>
              <a:off x="6858003" y="285728"/>
              <a:ext cx="428627" cy="285752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600" dirty="0"/>
            </a:p>
          </p:txBody>
        </p:sp>
        <p:sp>
          <p:nvSpPr>
            <p:cNvPr id="18" name="Rounded Rectangle 17"/>
            <p:cNvSpPr/>
            <p:nvPr/>
          </p:nvSpPr>
          <p:spPr bwMode="auto">
            <a:xfrm>
              <a:off x="7569206" y="285728"/>
              <a:ext cx="428627" cy="285752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600" dirty="0"/>
            </a:p>
          </p:txBody>
        </p:sp>
        <p:sp>
          <p:nvSpPr>
            <p:cNvPr id="19" name="Right Arrow 18"/>
            <p:cNvSpPr/>
            <p:nvPr/>
          </p:nvSpPr>
          <p:spPr bwMode="auto">
            <a:xfrm>
              <a:off x="6643690" y="485754"/>
              <a:ext cx="142876" cy="157164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21" name="Rounded Rectangle 20"/>
            <p:cNvSpPr/>
            <p:nvPr/>
          </p:nvSpPr>
          <p:spPr bwMode="auto">
            <a:xfrm>
              <a:off x="8286759" y="285728"/>
              <a:ext cx="428627" cy="285752"/>
            </a:xfrm>
            <a:prstGeom prst="round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600" dirty="0"/>
            </a:p>
          </p:txBody>
        </p:sp>
        <p:sp>
          <p:nvSpPr>
            <p:cNvPr id="23" name="Rounded Rectangle 22"/>
            <p:cNvSpPr/>
            <p:nvPr/>
          </p:nvSpPr>
          <p:spPr bwMode="auto">
            <a:xfrm>
              <a:off x="6143625" y="642918"/>
              <a:ext cx="428627" cy="285752"/>
            </a:xfrm>
            <a:prstGeom prst="round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600" dirty="0"/>
            </a:p>
          </p:txBody>
        </p:sp>
        <p:sp>
          <p:nvSpPr>
            <p:cNvPr id="24" name="Rounded Rectangle 23"/>
            <p:cNvSpPr/>
            <p:nvPr/>
          </p:nvSpPr>
          <p:spPr bwMode="auto">
            <a:xfrm>
              <a:off x="6858003" y="642918"/>
              <a:ext cx="428627" cy="28575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600" dirty="0"/>
            </a:p>
          </p:txBody>
        </p:sp>
        <p:sp>
          <p:nvSpPr>
            <p:cNvPr id="25" name="Rounded Rectangle 24"/>
            <p:cNvSpPr/>
            <p:nvPr/>
          </p:nvSpPr>
          <p:spPr bwMode="auto">
            <a:xfrm>
              <a:off x="7569206" y="642918"/>
              <a:ext cx="428627" cy="285752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600" dirty="0"/>
            </a:p>
          </p:txBody>
        </p:sp>
        <p:sp>
          <p:nvSpPr>
            <p:cNvPr id="28" name="Rounded Rectangle 27"/>
            <p:cNvSpPr/>
            <p:nvPr/>
          </p:nvSpPr>
          <p:spPr bwMode="auto">
            <a:xfrm>
              <a:off x="8286759" y="642918"/>
              <a:ext cx="428627" cy="285752"/>
            </a:xfrm>
            <a:prstGeom prst="round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600" dirty="0"/>
            </a:p>
          </p:txBody>
        </p:sp>
        <p:sp>
          <p:nvSpPr>
            <p:cNvPr id="29" name="Right Arrow 28"/>
            <p:cNvSpPr/>
            <p:nvPr/>
          </p:nvSpPr>
          <p:spPr bwMode="auto">
            <a:xfrm>
              <a:off x="7358068" y="500042"/>
              <a:ext cx="142876" cy="157163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30" name="Right Arrow 29"/>
            <p:cNvSpPr/>
            <p:nvPr/>
          </p:nvSpPr>
          <p:spPr bwMode="auto">
            <a:xfrm>
              <a:off x="8072446" y="500042"/>
              <a:ext cx="142876" cy="157163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sp>
        <p:nvSpPr>
          <p:cNvPr id="22" name="Isosceles Triangle 21"/>
          <p:cNvSpPr/>
          <p:nvPr/>
        </p:nvSpPr>
        <p:spPr>
          <a:xfrm>
            <a:off x="3571875" y="5686003"/>
            <a:ext cx="1928813" cy="357187"/>
          </a:xfrm>
          <a:prstGeom prst="triangl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2" name="TextBox 31"/>
          <p:cNvSpPr txBox="1">
            <a:spLocks noChangeArrowheads="1"/>
          </p:cNvSpPr>
          <p:nvPr/>
        </p:nvSpPr>
        <p:spPr bwMode="auto">
          <a:xfrm>
            <a:off x="3676650" y="6043190"/>
            <a:ext cx="1785938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s-AR" sz="1600"/>
              <a:t>preseleccionada</a:t>
            </a:r>
            <a:endParaRPr lang="en-US" sz="1600"/>
          </a:p>
        </p:txBody>
      </p:sp>
      <p:sp>
        <p:nvSpPr>
          <p:cNvPr id="33" name="Slide Number Placeholder 3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F54B1-5C76-4AD1-9017-DEB9004F4194}" type="slidenum">
              <a:rPr lang="es-AR" smtClean="0"/>
              <a:pPr/>
              <a:t>10</a:t>
            </a:fld>
            <a:endParaRPr lang="es-AR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ounded Rectangle 68"/>
          <p:cNvSpPr>
            <a:spLocks noChangeAspect="1"/>
          </p:cNvSpPr>
          <p:nvPr/>
        </p:nvSpPr>
        <p:spPr>
          <a:xfrm>
            <a:off x="251520" y="2500313"/>
            <a:ext cx="3929063" cy="357187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/>
          <a:lstStyle/>
          <a:p>
            <a:pPr algn="r">
              <a:defRPr/>
            </a:pPr>
            <a:r>
              <a:rPr lang="es-AR" sz="1200" dirty="0"/>
              <a:t>Servicios</a:t>
            </a:r>
            <a:endParaRPr lang="en-US" sz="1200" dirty="0"/>
          </a:p>
        </p:txBody>
      </p:sp>
      <p:sp>
        <p:nvSpPr>
          <p:cNvPr id="20483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AR" smtClean="0"/>
              <a:t>Análisis – Enfoques de arquitecturas</a:t>
            </a:r>
            <a:endParaRPr lang="en-US" smtClean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76250" y="639763"/>
            <a:ext cx="8448675" cy="228600"/>
          </a:xfrm>
        </p:spPr>
        <p:txBody>
          <a:bodyPr rtlCol="0"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s-AR" dirty="0" smtClean="0"/>
              <a:t>Arquitectura multicapa en más detalle</a:t>
            </a:r>
            <a:endParaRPr lang="en-US" dirty="0"/>
          </a:p>
        </p:txBody>
      </p:sp>
      <p:sp>
        <p:nvSpPr>
          <p:cNvPr id="49" name="Rounded Rectangle 48"/>
          <p:cNvSpPr>
            <a:spLocks noChangeAspect="1"/>
          </p:cNvSpPr>
          <p:nvPr/>
        </p:nvSpPr>
        <p:spPr>
          <a:xfrm>
            <a:off x="251520" y="1571625"/>
            <a:ext cx="3929063" cy="857250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/>
          <a:lstStyle/>
          <a:p>
            <a:pPr algn="r">
              <a:defRPr/>
            </a:pPr>
            <a:r>
              <a:rPr lang="es-AR" sz="1200" dirty="0"/>
              <a:t>Presentación</a:t>
            </a:r>
            <a:endParaRPr lang="en-US" sz="1200" dirty="0"/>
          </a:p>
        </p:txBody>
      </p:sp>
      <p:sp>
        <p:nvSpPr>
          <p:cNvPr id="51" name="Rounded Rectangle 50"/>
          <p:cNvSpPr>
            <a:spLocks noChangeAspect="1"/>
          </p:cNvSpPr>
          <p:nvPr/>
        </p:nvSpPr>
        <p:spPr>
          <a:xfrm>
            <a:off x="251520" y="2928938"/>
            <a:ext cx="3929063" cy="1714500"/>
          </a:xfrm>
          <a:prstGeom prst="roundRect">
            <a:avLst>
              <a:gd name="adj" fmla="val 7115"/>
            </a:avLst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/>
          <a:lstStyle/>
          <a:p>
            <a:pPr algn="r">
              <a:defRPr/>
            </a:pPr>
            <a:r>
              <a:rPr lang="es-AR" sz="1200" dirty="0"/>
              <a:t>Negocio</a:t>
            </a:r>
            <a:endParaRPr lang="en-US" sz="1200" dirty="0"/>
          </a:p>
        </p:txBody>
      </p:sp>
      <p:sp>
        <p:nvSpPr>
          <p:cNvPr id="53" name="Rounded Rectangle 52"/>
          <p:cNvSpPr>
            <a:spLocks noChangeAspect="1"/>
          </p:cNvSpPr>
          <p:nvPr/>
        </p:nvSpPr>
        <p:spPr>
          <a:xfrm>
            <a:off x="251520" y="4714875"/>
            <a:ext cx="3929063" cy="857250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/>
          <a:lstStyle/>
          <a:p>
            <a:pPr algn="r">
              <a:defRPr/>
            </a:pPr>
            <a:r>
              <a:rPr lang="es-AR" sz="1200" dirty="0"/>
              <a:t>Persistencia</a:t>
            </a:r>
            <a:endParaRPr lang="en-US" sz="1200" dirty="0"/>
          </a:p>
        </p:txBody>
      </p:sp>
      <p:sp>
        <p:nvSpPr>
          <p:cNvPr id="55" name="Rounded Rectangle 54"/>
          <p:cNvSpPr>
            <a:spLocks noChangeAspect="1"/>
          </p:cNvSpPr>
          <p:nvPr/>
        </p:nvSpPr>
        <p:spPr>
          <a:xfrm>
            <a:off x="394367" y="1714488"/>
            <a:ext cx="357190" cy="3742072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vert270" anchor="ctr"/>
          <a:lstStyle/>
          <a:p>
            <a:pPr algn="ctr">
              <a:defRPr/>
            </a:pPr>
            <a:r>
              <a:rPr lang="es-AR" sz="1200" dirty="0"/>
              <a:t>Seguridad</a:t>
            </a:r>
            <a:endParaRPr lang="en-US" sz="1200" dirty="0"/>
          </a:p>
        </p:txBody>
      </p:sp>
      <p:sp>
        <p:nvSpPr>
          <p:cNvPr id="59" name="Rounded Rectangle 58"/>
          <p:cNvSpPr>
            <a:spLocks noChangeAspect="1"/>
          </p:cNvSpPr>
          <p:nvPr/>
        </p:nvSpPr>
        <p:spPr>
          <a:xfrm>
            <a:off x="2808983" y="3286125"/>
            <a:ext cx="1285875" cy="1285875"/>
          </a:xfrm>
          <a:prstGeom prst="roundRect">
            <a:avLst>
              <a:gd name="adj" fmla="val 11360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/>
          <a:lstStyle/>
          <a:p>
            <a:pPr algn="ctr">
              <a:defRPr/>
            </a:pPr>
            <a:r>
              <a:rPr lang="es-AR" sz="1200" dirty="0"/>
              <a:t>Componentes comunes</a:t>
            </a:r>
            <a:endParaRPr lang="en-US" sz="1200" dirty="0"/>
          </a:p>
        </p:txBody>
      </p:sp>
      <p:sp>
        <p:nvSpPr>
          <p:cNvPr id="60" name="Rounded Rectangle 59"/>
          <p:cNvSpPr>
            <a:spLocks noChangeAspect="1"/>
          </p:cNvSpPr>
          <p:nvPr/>
        </p:nvSpPr>
        <p:spPr>
          <a:xfrm>
            <a:off x="2808983" y="1914525"/>
            <a:ext cx="1285875" cy="42862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s-AR" sz="1200" dirty="0"/>
              <a:t>Componentes comunes</a:t>
            </a:r>
            <a:endParaRPr lang="en-US" sz="1200" dirty="0"/>
          </a:p>
        </p:txBody>
      </p:sp>
      <p:sp>
        <p:nvSpPr>
          <p:cNvPr id="61" name="Rounded Rectangle 60"/>
          <p:cNvSpPr>
            <a:spLocks noChangeAspect="1"/>
          </p:cNvSpPr>
          <p:nvPr/>
        </p:nvSpPr>
        <p:spPr>
          <a:xfrm>
            <a:off x="2808983" y="5057775"/>
            <a:ext cx="1285875" cy="42862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s-AR" sz="1200" dirty="0"/>
              <a:t>Componentes comunes</a:t>
            </a:r>
            <a:endParaRPr lang="en-US" sz="1200" dirty="0"/>
          </a:p>
        </p:txBody>
      </p:sp>
      <p:sp>
        <p:nvSpPr>
          <p:cNvPr id="63" name="Rounded Rectangle 62"/>
          <p:cNvSpPr>
            <a:spLocks noChangeAspect="1"/>
          </p:cNvSpPr>
          <p:nvPr/>
        </p:nvSpPr>
        <p:spPr>
          <a:xfrm>
            <a:off x="836643" y="1714488"/>
            <a:ext cx="571504" cy="3742072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vert270" anchor="ctr"/>
          <a:lstStyle/>
          <a:p>
            <a:pPr algn="ctr">
              <a:defRPr/>
            </a:pPr>
            <a:r>
              <a:rPr lang="es-AR" sz="1200" dirty="0"/>
              <a:t>Módulo A</a:t>
            </a:r>
            <a:endParaRPr lang="en-US" sz="1200" dirty="0"/>
          </a:p>
        </p:txBody>
      </p:sp>
      <p:sp>
        <p:nvSpPr>
          <p:cNvPr id="64" name="Rounded Rectangle 63"/>
          <p:cNvSpPr>
            <a:spLocks noChangeAspect="1"/>
          </p:cNvSpPr>
          <p:nvPr/>
        </p:nvSpPr>
        <p:spPr>
          <a:xfrm>
            <a:off x="1493233" y="1714488"/>
            <a:ext cx="571504" cy="3742072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vert270" anchor="ctr"/>
          <a:lstStyle/>
          <a:p>
            <a:pPr algn="ctr">
              <a:defRPr/>
            </a:pPr>
            <a:r>
              <a:rPr lang="es-AR" sz="1200" dirty="0"/>
              <a:t>Módulo B</a:t>
            </a:r>
            <a:endParaRPr lang="en-US" sz="1200" dirty="0"/>
          </a:p>
        </p:txBody>
      </p:sp>
      <p:sp>
        <p:nvSpPr>
          <p:cNvPr id="65" name="Rounded Rectangle 64"/>
          <p:cNvSpPr>
            <a:spLocks noChangeAspect="1"/>
          </p:cNvSpPr>
          <p:nvPr/>
        </p:nvSpPr>
        <p:spPr>
          <a:xfrm>
            <a:off x="2149823" y="1714488"/>
            <a:ext cx="571504" cy="3742072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vert270" anchor="ctr"/>
          <a:lstStyle/>
          <a:p>
            <a:pPr algn="ctr">
              <a:defRPr/>
            </a:pPr>
            <a:r>
              <a:rPr lang="es-AR" sz="1200" dirty="0"/>
              <a:t>Módulo C</a:t>
            </a:r>
            <a:endParaRPr lang="en-US" sz="1200" dirty="0"/>
          </a:p>
        </p:txBody>
      </p:sp>
      <p:grpSp>
        <p:nvGrpSpPr>
          <p:cNvPr id="2" name="Group 69"/>
          <p:cNvGrpSpPr>
            <a:grpSpLocks noChangeAspect="1"/>
          </p:cNvGrpSpPr>
          <p:nvPr/>
        </p:nvGrpSpPr>
        <p:grpSpPr bwMode="auto">
          <a:xfrm>
            <a:off x="4252020" y="2500313"/>
            <a:ext cx="1428750" cy="2143125"/>
            <a:chOff x="5214942" y="2500306"/>
            <a:chExt cx="1428760" cy="2143140"/>
          </a:xfrm>
        </p:grpSpPr>
        <p:sp>
          <p:nvSpPr>
            <p:cNvPr id="54" name="Rounded Rectangle 53"/>
            <p:cNvSpPr/>
            <p:nvPr/>
          </p:nvSpPr>
          <p:spPr>
            <a:xfrm>
              <a:off x="5214942" y="2500306"/>
              <a:ext cx="1428760" cy="2143140"/>
            </a:xfrm>
            <a:prstGeom prst="roundRect">
              <a:avLst>
                <a:gd name="adj" fmla="val 9980"/>
              </a:avLst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/>
            <a:lstStyle/>
            <a:p>
              <a:pPr algn="r">
                <a:defRPr/>
              </a:pPr>
              <a:r>
                <a:rPr lang="es-AR" sz="1200" dirty="0"/>
                <a:t>Integración</a:t>
              </a:r>
              <a:endParaRPr lang="en-US" sz="1200" dirty="0"/>
            </a:p>
          </p:txBody>
        </p:sp>
        <p:sp>
          <p:nvSpPr>
            <p:cNvPr id="62" name="Rounded Rectangle 61"/>
            <p:cNvSpPr/>
            <p:nvPr/>
          </p:nvSpPr>
          <p:spPr>
            <a:xfrm>
              <a:off x="5286381" y="4125917"/>
              <a:ext cx="1285884" cy="428628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s-AR" sz="1200" dirty="0"/>
                <a:t>Componentes comunes</a:t>
              </a:r>
              <a:endParaRPr lang="en-US" sz="1200" dirty="0"/>
            </a:p>
          </p:txBody>
        </p:sp>
        <p:sp>
          <p:nvSpPr>
            <p:cNvPr id="66" name="Rounded Rectangle 65"/>
            <p:cNvSpPr/>
            <p:nvPr/>
          </p:nvSpPr>
          <p:spPr>
            <a:xfrm>
              <a:off x="5286380" y="2857496"/>
              <a:ext cx="357190" cy="1143032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vert270" anchor="ctr"/>
            <a:lstStyle/>
            <a:p>
              <a:pPr algn="ctr">
                <a:defRPr/>
              </a:pPr>
              <a:r>
                <a:rPr lang="es-AR" sz="1200" dirty="0"/>
                <a:t>Conector A</a:t>
              </a:r>
              <a:endParaRPr lang="en-US" sz="1200" dirty="0"/>
            </a:p>
          </p:txBody>
        </p:sp>
        <p:sp>
          <p:nvSpPr>
            <p:cNvPr id="67" name="Rounded Rectangle 66"/>
            <p:cNvSpPr/>
            <p:nvPr/>
          </p:nvSpPr>
          <p:spPr>
            <a:xfrm>
              <a:off x="5743903" y="2857496"/>
              <a:ext cx="357190" cy="1143032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vert270" anchor="ctr"/>
            <a:lstStyle/>
            <a:p>
              <a:pPr algn="ctr">
                <a:defRPr/>
              </a:pPr>
              <a:r>
                <a:rPr lang="es-AR" sz="1200" dirty="0"/>
                <a:t>Conector B</a:t>
              </a:r>
              <a:endParaRPr lang="en-US" sz="1200" dirty="0"/>
            </a:p>
          </p:txBody>
        </p:sp>
        <p:sp>
          <p:nvSpPr>
            <p:cNvPr id="68" name="Rounded Rectangle 67"/>
            <p:cNvSpPr/>
            <p:nvPr/>
          </p:nvSpPr>
          <p:spPr>
            <a:xfrm>
              <a:off x="6201426" y="2857496"/>
              <a:ext cx="357190" cy="1143032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vert270" anchor="ctr"/>
            <a:lstStyle/>
            <a:p>
              <a:pPr algn="ctr">
                <a:defRPr/>
              </a:pPr>
              <a:r>
                <a:rPr lang="es-AR" sz="1200" dirty="0"/>
                <a:t>Conector C</a:t>
              </a:r>
              <a:endParaRPr lang="en-US" sz="1200" dirty="0"/>
            </a:p>
          </p:txBody>
        </p:sp>
      </p:grpSp>
      <p:sp>
        <p:nvSpPr>
          <p:cNvPr id="71" name="Rounded Rectangle 70"/>
          <p:cNvSpPr>
            <a:spLocks noChangeAspect="1"/>
          </p:cNvSpPr>
          <p:nvPr/>
        </p:nvSpPr>
        <p:spPr>
          <a:xfrm>
            <a:off x="2894708" y="4000500"/>
            <a:ext cx="1143000" cy="50006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s-AR" sz="1200" dirty="0"/>
              <a:t>Workflow</a:t>
            </a:r>
            <a:endParaRPr lang="en-US" sz="1200" dirty="0"/>
          </a:p>
        </p:txBody>
      </p:sp>
      <p:sp>
        <p:nvSpPr>
          <p:cNvPr id="20497" name="Content Placeholder 5"/>
          <p:cNvSpPr>
            <a:spLocks noGrp="1"/>
          </p:cNvSpPr>
          <p:nvPr>
            <p:ph idx="4294967295"/>
          </p:nvPr>
        </p:nvSpPr>
        <p:spPr>
          <a:xfrm>
            <a:off x="5796137" y="1357312"/>
            <a:ext cx="3347864" cy="5168031"/>
          </a:xfrm>
        </p:spPr>
        <p:txBody>
          <a:bodyPr>
            <a:normAutofit lnSpcReduction="10000"/>
          </a:bodyPr>
          <a:lstStyle/>
          <a:p>
            <a:pPr marL="173038" lvl="1" eaLnBrk="1" hangingPunct="1">
              <a:buClrTx/>
              <a:buFont typeface="Arial" pitchFamily="34" charset="0"/>
              <a:buBlip>
                <a:blip r:embed="rId2"/>
              </a:buBlip>
            </a:pPr>
            <a:r>
              <a:rPr lang="es-ES_tradnl" sz="1600" dirty="0" smtClean="0"/>
              <a:t>Presentación. Resuelve la interacción con el usuario.</a:t>
            </a:r>
            <a:endParaRPr lang="en-US" sz="1600" dirty="0" smtClean="0"/>
          </a:p>
          <a:p>
            <a:pPr marL="173038" lvl="1" eaLnBrk="1" hangingPunct="1">
              <a:buClrTx/>
              <a:buFont typeface="Arial" pitchFamily="34" charset="0"/>
              <a:buBlip>
                <a:blip r:embed="rId2"/>
              </a:buBlip>
            </a:pPr>
            <a:endParaRPr lang="es-ES_tradnl" sz="1600" dirty="0" smtClean="0"/>
          </a:p>
          <a:p>
            <a:pPr marL="173038" lvl="1" eaLnBrk="1" hangingPunct="1">
              <a:buClrTx/>
              <a:buFont typeface="Arial" pitchFamily="34" charset="0"/>
              <a:buBlip>
                <a:blip r:embed="rId2"/>
              </a:buBlip>
            </a:pPr>
            <a:r>
              <a:rPr lang="es-ES_tradnl" sz="1600" dirty="0" smtClean="0"/>
              <a:t>Servicios. Brinda un acceso homogéneo a la capa de negocio.</a:t>
            </a:r>
          </a:p>
          <a:p>
            <a:pPr marL="173038" lvl="1" eaLnBrk="1" hangingPunct="1">
              <a:buClrTx/>
              <a:buFont typeface="Arial" pitchFamily="34" charset="0"/>
              <a:buBlip>
                <a:blip r:embed="rId2"/>
              </a:buBlip>
            </a:pPr>
            <a:endParaRPr lang="es-ES_tradnl" sz="1600" dirty="0" smtClean="0"/>
          </a:p>
          <a:p>
            <a:pPr marL="173038" lvl="1" eaLnBrk="1" hangingPunct="1">
              <a:buClrTx/>
              <a:buFont typeface="Arial" pitchFamily="34" charset="0"/>
              <a:buBlip>
                <a:blip r:embed="rId2"/>
              </a:buBlip>
            </a:pPr>
            <a:r>
              <a:rPr lang="es-ES_tradnl" sz="1600" dirty="0" smtClean="0"/>
              <a:t>Negocio. </a:t>
            </a:r>
            <a:r>
              <a:rPr lang="es-ES" sz="1600" dirty="0" smtClean="0"/>
              <a:t>Representa un modelo computacional del dominio del problema.</a:t>
            </a:r>
            <a:endParaRPr lang="en-US" sz="1600" dirty="0" smtClean="0"/>
          </a:p>
          <a:p>
            <a:pPr marL="173038" lvl="1" eaLnBrk="1" hangingPunct="1">
              <a:buClrTx/>
              <a:buFont typeface="Arial" pitchFamily="34" charset="0"/>
              <a:buBlip>
                <a:blip r:embed="rId2"/>
              </a:buBlip>
            </a:pPr>
            <a:endParaRPr lang="es-ES_tradnl" sz="1600" dirty="0" smtClean="0"/>
          </a:p>
          <a:p>
            <a:pPr marL="173038" lvl="1" eaLnBrk="1" hangingPunct="1">
              <a:buClrTx/>
              <a:buFont typeface="Arial" pitchFamily="34" charset="0"/>
              <a:buBlip>
                <a:blip r:embed="rId2"/>
              </a:buBlip>
            </a:pPr>
            <a:r>
              <a:rPr lang="es-ES_tradnl" sz="1600" dirty="0" smtClean="0"/>
              <a:t>Persistencia. </a:t>
            </a:r>
            <a:r>
              <a:rPr lang="es-AR" sz="1600" dirty="0" smtClean="0"/>
              <a:t>Abstrae la forma en la cual se guarda, modifica y recupera la información persistente.</a:t>
            </a:r>
          </a:p>
          <a:p>
            <a:pPr marL="173038" lvl="1" eaLnBrk="1" hangingPunct="1">
              <a:buClrTx/>
              <a:buFont typeface="Arial" pitchFamily="34" charset="0"/>
              <a:buBlip>
                <a:blip r:embed="rId2"/>
              </a:buBlip>
            </a:pPr>
            <a:endParaRPr lang="es-ES_tradnl" sz="1600" dirty="0" smtClean="0"/>
          </a:p>
          <a:p>
            <a:pPr marL="173038" lvl="1" eaLnBrk="1" hangingPunct="1">
              <a:buClrTx/>
              <a:buFont typeface="Arial" pitchFamily="34" charset="0"/>
              <a:buBlip>
                <a:blip r:embed="rId2"/>
              </a:buBlip>
            </a:pPr>
            <a:r>
              <a:rPr lang="es-ES_tradnl" sz="1600" dirty="0" smtClean="0"/>
              <a:t>Integración. Resuelve la integración entre la aplicación y el resto de los sistemas con los cuales debe interactuar.</a:t>
            </a:r>
          </a:p>
        </p:txBody>
      </p:sp>
      <p:grpSp>
        <p:nvGrpSpPr>
          <p:cNvPr id="3" name="Group 13"/>
          <p:cNvGrpSpPr>
            <a:grpSpLocks/>
          </p:cNvGrpSpPr>
          <p:nvPr/>
        </p:nvGrpSpPr>
        <p:grpSpPr bwMode="auto">
          <a:xfrm>
            <a:off x="6143625" y="285750"/>
            <a:ext cx="2571750" cy="642938"/>
            <a:chOff x="6143625" y="285728"/>
            <a:chExt cx="2571761" cy="642942"/>
          </a:xfrm>
        </p:grpSpPr>
        <p:sp>
          <p:nvSpPr>
            <p:cNvPr id="36" name="Rounded Rectangle 35"/>
            <p:cNvSpPr/>
            <p:nvPr/>
          </p:nvSpPr>
          <p:spPr bwMode="auto">
            <a:xfrm>
              <a:off x="6143625" y="285728"/>
              <a:ext cx="428627" cy="285752"/>
            </a:xfrm>
            <a:prstGeom prst="round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600" dirty="0"/>
            </a:p>
          </p:txBody>
        </p:sp>
        <p:sp>
          <p:nvSpPr>
            <p:cNvPr id="37" name="Rounded Rectangle 36"/>
            <p:cNvSpPr/>
            <p:nvPr/>
          </p:nvSpPr>
          <p:spPr bwMode="auto">
            <a:xfrm>
              <a:off x="6858003" y="285728"/>
              <a:ext cx="428627" cy="285752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600" dirty="0"/>
            </a:p>
          </p:txBody>
        </p:sp>
        <p:sp>
          <p:nvSpPr>
            <p:cNvPr id="38" name="Rounded Rectangle 37"/>
            <p:cNvSpPr/>
            <p:nvPr/>
          </p:nvSpPr>
          <p:spPr bwMode="auto">
            <a:xfrm>
              <a:off x="7569206" y="285728"/>
              <a:ext cx="428627" cy="285752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600" dirty="0"/>
            </a:p>
          </p:txBody>
        </p:sp>
        <p:sp>
          <p:nvSpPr>
            <p:cNvPr id="39" name="Right Arrow 38"/>
            <p:cNvSpPr/>
            <p:nvPr/>
          </p:nvSpPr>
          <p:spPr bwMode="auto">
            <a:xfrm>
              <a:off x="6643690" y="485754"/>
              <a:ext cx="142876" cy="157164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40" name="Rounded Rectangle 39"/>
            <p:cNvSpPr/>
            <p:nvPr/>
          </p:nvSpPr>
          <p:spPr bwMode="auto">
            <a:xfrm>
              <a:off x="8286759" y="285728"/>
              <a:ext cx="428627" cy="285752"/>
            </a:xfrm>
            <a:prstGeom prst="round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600" dirty="0"/>
            </a:p>
          </p:txBody>
        </p:sp>
        <p:sp>
          <p:nvSpPr>
            <p:cNvPr id="41" name="Rounded Rectangle 40"/>
            <p:cNvSpPr/>
            <p:nvPr/>
          </p:nvSpPr>
          <p:spPr bwMode="auto">
            <a:xfrm>
              <a:off x="6143625" y="642918"/>
              <a:ext cx="428627" cy="285752"/>
            </a:xfrm>
            <a:prstGeom prst="round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600" dirty="0"/>
            </a:p>
          </p:txBody>
        </p:sp>
        <p:sp>
          <p:nvSpPr>
            <p:cNvPr id="42" name="Rounded Rectangle 41"/>
            <p:cNvSpPr/>
            <p:nvPr/>
          </p:nvSpPr>
          <p:spPr bwMode="auto">
            <a:xfrm>
              <a:off x="6858003" y="642918"/>
              <a:ext cx="428627" cy="28575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600" dirty="0"/>
            </a:p>
          </p:txBody>
        </p:sp>
        <p:sp>
          <p:nvSpPr>
            <p:cNvPr id="43" name="Rounded Rectangle 42"/>
            <p:cNvSpPr/>
            <p:nvPr/>
          </p:nvSpPr>
          <p:spPr bwMode="auto">
            <a:xfrm>
              <a:off x="7569206" y="642918"/>
              <a:ext cx="428627" cy="285752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600" dirty="0"/>
            </a:p>
          </p:txBody>
        </p:sp>
        <p:sp>
          <p:nvSpPr>
            <p:cNvPr id="44" name="Rounded Rectangle 43"/>
            <p:cNvSpPr/>
            <p:nvPr/>
          </p:nvSpPr>
          <p:spPr bwMode="auto">
            <a:xfrm>
              <a:off x="8286759" y="642918"/>
              <a:ext cx="428627" cy="285752"/>
            </a:xfrm>
            <a:prstGeom prst="round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600" dirty="0"/>
            </a:p>
          </p:txBody>
        </p:sp>
        <p:sp>
          <p:nvSpPr>
            <p:cNvPr id="45" name="Right Arrow 44"/>
            <p:cNvSpPr/>
            <p:nvPr/>
          </p:nvSpPr>
          <p:spPr bwMode="auto">
            <a:xfrm>
              <a:off x="7358068" y="500042"/>
              <a:ext cx="142876" cy="157163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46" name="Right Arrow 45"/>
            <p:cNvSpPr/>
            <p:nvPr/>
          </p:nvSpPr>
          <p:spPr bwMode="auto">
            <a:xfrm>
              <a:off x="8072446" y="500042"/>
              <a:ext cx="142876" cy="157163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sp>
        <p:nvSpPr>
          <p:cNvPr id="35" name="Flowchart: Magnetic Disk 34"/>
          <p:cNvSpPr/>
          <p:nvPr/>
        </p:nvSpPr>
        <p:spPr>
          <a:xfrm>
            <a:off x="1835696" y="6021288"/>
            <a:ext cx="648072" cy="648072"/>
          </a:xfrm>
          <a:prstGeom prst="flowChartMagneticDisk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dirty="0" smtClean="0"/>
              <a:t>BD</a:t>
            </a:r>
            <a:endParaRPr lang="en-US" dirty="0"/>
          </a:p>
        </p:txBody>
      </p:sp>
      <p:cxnSp>
        <p:nvCxnSpPr>
          <p:cNvPr id="48" name="Straight Connector 47"/>
          <p:cNvCxnSpPr/>
          <p:nvPr/>
        </p:nvCxnSpPr>
        <p:spPr>
          <a:xfrm>
            <a:off x="539552" y="5877272"/>
            <a:ext cx="3528392" cy="0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Slide Number Placeholder 4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F54B1-5C76-4AD1-9017-DEB9004F4194}" type="slidenum">
              <a:rPr lang="es-AR" smtClean="0"/>
              <a:pPr/>
              <a:t>11</a:t>
            </a:fld>
            <a:endParaRPr lang="es-AR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AR" smtClean="0"/>
              <a:t>Análisis – Enfoques de arquitecturas</a:t>
            </a:r>
            <a:endParaRPr lang="en-US" smtClean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76250" y="639763"/>
            <a:ext cx="8448675" cy="228600"/>
          </a:xfrm>
        </p:spPr>
        <p:txBody>
          <a:bodyPr rtlCol="0"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s-AR" dirty="0" smtClean="0"/>
              <a:t>Ejemplo de integración con aplicaciones nuevas y </a:t>
            </a:r>
            <a:r>
              <a:rPr lang="es-AR" dirty="0" err="1" smtClean="0"/>
              <a:t>legacy</a:t>
            </a:r>
            <a:endParaRPr lang="en-US" dirty="0"/>
          </a:p>
        </p:txBody>
      </p:sp>
      <p:grpSp>
        <p:nvGrpSpPr>
          <p:cNvPr id="2" name="Group 38"/>
          <p:cNvGrpSpPr>
            <a:grpSpLocks/>
          </p:cNvGrpSpPr>
          <p:nvPr/>
        </p:nvGrpSpPr>
        <p:grpSpPr bwMode="auto">
          <a:xfrm>
            <a:off x="714375" y="1285875"/>
            <a:ext cx="3071813" cy="2214563"/>
            <a:chOff x="714348" y="1285860"/>
            <a:chExt cx="3071834" cy="2214578"/>
          </a:xfrm>
        </p:grpSpPr>
        <p:sp>
          <p:nvSpPr>
            <p:cNvPr id="37" name="Rounded Rectangle 36"/>
            <p:cNvSpPr/>
            <p:nvPr/>
          </p:nvSpPr>
          <p:spPr>
            <a:xfrm>
              <a:off x="714348" y="1285860"/>
              <a:ext cx="3071834" cy="2214578"/>
            </a:xfrm>
            <a:prstGeom prst="roundRect">
              <a:avLst>
                <a:gd name="adj" fmla="val 7469"/>
              </a:avLst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/>
            <a:lstStyle/>
            <a:p>
              <a:pPr algn="r">
                <a:defRPr/>
              </a:pPr>
              <a:r>
                <a:rPr lang="es-AR" sz="1200" dirty="0"/>
                <a:t>Logística (Nueva)</a:t>
              </a:r>
              <a:endParaRPr lang="en-US" sz="1200" dirty="0"/>
            </a:p>
          </p:txBody>
        </p:sp>
        <p:sp>
          <p:nvSpPr>
            <p:cNvPr id="69" name="Rounded Rectangle 68"/>
            <p:cNvSpPr>
              <a:spLocks noChangeAspect="1"/>
            </p:cNvSpPr>
            <p:nvPr/>
          </p:nvSpPr>
          <p:spPr>
            <a:xfrm>
              <a:off x="857224" y="2128829"/>
              <a:ext cx="1643074" cy="357189"/>
            </a:xfrm>
            <a:prstGeom prst="round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/>
            <a:lstStyle/>
            <a:p>
              <a:pPr algn="r">
                <a:defRPr/>
              </a:pPr>
              <a:r>
                <a:rPr lang="es-AR" sz="1200" dirty="0"/>
                <a:t>Servicios</a:t>
              </a:r>
              <a:endParaRPr lang="en-US" sz="1200" dirty="0"/>
            </a:p>
          </p:txBody>
        </p:sp>
        <p:sp>
          <p:nvSpPr>
            <p:cNvPr id="49" name="Rounded Rectangle 48"/>
            <p:cNvSpPr>
              <a:spLocks noChangeAspect="1"/>
            </p:cNvSpPr>
            <p:nvPr/>
          </p:nvSpPr>
          <p:spPr>
            <a:xfrm>
              <a:off x="857224" y="1714488"/>
              <a:ext cx="1643074" cy="358777"/>
            </a:xfrm>
            <a:prstGeom prst="round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/>
            <a:lstStyle/>
            <a:p>
              <a:pPr algn="r">
                <a:defRPr/>
              </a:pPr>
              <a:r>
                <a:rPr lang="es-AR" sz="1200" dirty="0"/>
                <a:t>Presentación</a:t>
              </a:r>
              <a:endParaRPr lang="en-US" sz="1200" dirty="0"/>
            </a:p>
          </p:txBody>
        </p:sp>
        <p:sp>
          <p:nvSpPr>
            <p:cNvPr id="53" name="Rounded Rectangle 52"/>
            <p:cNvSpPr>
              <a:spLocks noChangeAspect="1"/>
            </p:cNvSpPr>
            <p:nvPr/>
          </p:nvSpPr>
          <p:spPr>
            <a:xfrm>
              <a:off x="857224" y="2976559"/>
              <a:ext cx="1636724" cy="357189"/>
            </a:xfrm>
            <a:prstGeom prst="round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/>
            <a:lstStyle/>
            <a:p>
              <a:pPr algn="r">
                <a:defRPr/>
              </a:pPr>
              <a:r>
                <a:rPr lang="es-AR" sz="1200" dirty="0"/>
                <a:t>Persistencia</a:t>
              </a:r>
              <a:endParaRPr lang="en-US" sz="1200" dirty="0"/>
            </a:p>
          </p:txBody>
        </p:sp>
        <p:grpSp>
          <p:nvGrpSpPr>
            <p:cNvPr id="3" name="Group 69"/>
            <p:cNvGrpSpPr>
              <a:grpSpLocks noChangeAspect="1"/>
            </p:cNvGrpSpPr>
            <p:nvPr/>
          </p:nvGrpSpPr>
          <p:grpSpPr bwMode="auto">
            <a:xfrm>
              <a:off x="2643174" y="1714489"/>
              <a:ext cx="1000132" cy="1643074"/>
              <a:chOff x="5214942" y="2500306"/>
              <a:chExt cx="1000132" cy="1643074"/>
            </a:xfrm>
          </p:grpSpPr>
          <p:sp>
            <p:nvSpPr>
              <p:cNvPr id="54" name="Rounded Rectangle 53"/>
              <p:cNvSpPr/>
              <p:nvPr/>
            </p:nvSpPr>
            <p:spPr>
              <a:xfrm>
                <a:off x="5214942" y="2500305"/>
                <a:ext cx="1000132" cy="1643074"/>
              </a:xfrm>
              <a:prstGeom prst="roundRect">
                <a:avLst>
                  <a:gd name="adj" fmla="val 9980"/>
                </a:avLst>
              </a:prstGeom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/>
              <a:lstStyle/>
              <a:p>
                <a:pPr algn="r">
                  <a:defRPr/>
                </a:pPr>
                <a:r>
                  <a:rPr lang="es-AR" sz="1200" dirty="0"/>
                  <a:t>Integración</a:t>
                </a:r>
                <a:endParaRPr lang="en-US" sz="1200" dirty="0"/>
              </a:p>
            </p:txBody>
          </p:sp>
          <p:sp>
            <p:nvSpPr>
              <p:cNvPr id="66" name="Rounded Rectangle 65"/>
              <p:cNvSpPr/>
              <p:nvPr/>
            </p:nvSpPr>
            <p:spPr>
              <a:xfrm>
                <a:off x="5313676" y="2884792"/>
                <a:ext cx="357190" cy="1143032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vert="vert270" anchor="ctr"/>
              <a:lstStyle/>
              <a:p>
                <a:pPr algn="ctr">
                  <a:defRPr/>
                </a:pPr>
                <a:r>
                  <a:rPr lang="es-AR" sz="1200" dirty="0"/>
                  <a:t>Conector RRHH</a:t>
                </a:r>
                <a:endParaRPr lang="en-US" sz="1200" dirty="0"/>
              </a:p>
            </p:txBody>
          </p:sp>
        </p:grpSp>
        <p:sp>
          <p:nvSpPr>
            <p:cNvPr id="35" name="Rounded Rectangle 34"/>
            <p:cNvSpPr>
              <a:spLocks noChangeAspect="1"/>
            </p:cNvSpPr>
            <p:nvPr/>
          </p:nvSpPr>
          <p:spPr>
            <a:xfrm>
              <a:off x="857224" y="2557457"/>
              <a:ext cx="1643074" cy="357189"/>
            </a:xfrm>
            <a:prstGeom prst="round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/>
            <a:lstStyle/>
            <a:p>
              <a:pPr algn="r">
                <a:defRPr/>
              </a:pPr>
              <a:r>
                <a:rPr lang="es-AR" sz="1200" dirty="0"/>
                <a:t>Negocio</a:t>
              </a:r>
              <a:endParaRPr lang="en-US" sz="1200" dirty="0"/>
            </a:p>
          </p:txBody>
        </p:sp>
        <p:sp>
          <p:nvSpPr>
            <p:cNvPr id="38" name="Rounded Rectangle 37"/>
            <p:cNvSpPr/>
            <p:nvPr/>
          </p:nvSpPr>
          <p:spPr>
            <a:xfrm>
              <a:off x="3184184" y="2098974"/>
              <a:ext cx="357190" cy="1143032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vert270" anchor="ctr"/>
            <a:lstStyle/>
            <a:p>
              <a:pPr algn="ctr">
                <a:defRPr/>
              </a:pPr>
              <a:r>
                <a:rPr lang="es-AR" sz="1200" dirty="0"/>
                <a:t>Conector Stock</a:t>
              </a:r>
              <a:endParaRPr lang="en-US" sz="1200" dirty="0"/>
            </a:p>
          </p:txBody>
        </p:sp>
      </p:grpSp>
      <p:grpSp>
        <p:nvGrpSpPr>
          <p:cNvPr id="4" name="Group 39"/>
          <p:cNvGrpSpPr>
            <a:grpSpLocks/>
          </p:cNvGrpSpPr>
          <p:nvPr/>
        </p:nvGrpSpPr>
        <p:grpSpPr bwMode="auto">
          <a:xfrm>
            <a:off x="714375" y="3786188"/>
            <a:ext cx="2071688" cy="2214562"/>
            <a:chOff x="714348" y="1285860"/>
            <a:chExt cx="2071702" cy="2214578"/>
          </a:xfrm>
        </p:grpSpPr>
        <p:sp>
          <p:nvSpPr>
            <p:cNvPr id="41" name="Rounded Rectangle 40"/>
            <p:cNvSpPr/>
            <p:nvPr/>
          </p:nvSpPr>
          <p:spPr>
            <a:xfrm>
              <a:off x="714348" y="1285860"/>
              <a:ext cx="2071702" cy="2214578"/>
            </a:xfrm>
            <a:prstGeom prst="roundRect">
              <a:avLst>
                <a:gd name="adj" fmla="val 7469"/>
              </a:avLst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/>
            <a:lstStyle/>
            <a:p>
              <a:pPr algn="r">
                <a:defRPr/>
              </a:pPr>
              <a:r>
                <a:rPr lang="es-AR" sz="1200" dirty="0"/>
                <a:t>RRHH (Nueva)</a:t>
              </a:r>
              <a:endParaRPr lang="en-US" sz="1200" dirty="0"/>
            </a:p>
          </p:txBody>
        </p:sp>
        <p:sp>
          <p:nvSpPr>
            <p:cNvPr id="42" name="Rounded Rectangle 41"/>
            <p:cNvSpPr>
              <a:spLocks noChangeAspect="1"/>
            </p:cNvSpPr>
            <p:nvPr/>
          </p:nvSpPr>
          <p:spPr>
            <a:xfrm>
              <a:off x="857224" y="2128828"/>
              <a:ext cx="1643074" cy="357191"/>
            </a:xfrm>
            <a:prstGeom prst="round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/>
            <a:lstStyle/>
            <a:p>
              <a:pPr algn="r">
                <a:defRPr/>
              </a:pPr>
              <a:r>
                <a:rPr lang="es-AR" sz="1200" dirty="0"/>
                <a:t>Servicios</a:t>
              </a:r>
              <a:endParaRPr lang="en-US" sz="1200" dirty="0"/>
            </a:p>
          </p:txBody>
        </p:sp>
        <p:sp>
          <p:nvSpPr>
            <p:cNvPr id="43" name="Rounded Rectangle 42"/>
            <p:cNvSpPr>
              <a:spLocks noChangeAspect="1"/>
            </p:cNvSpPr>
            <p:nvPr/>
          </p:nvSpPr>
          <p:spPr>
            <a:xfrm>
              <a:off x="857224" y="1714488"/>
              <a:ext cx="1643074" cy="358778"/>
            </a:xfrm>
            <a:prstGeom prst="round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/>
            <a:lstStyle/>
            <a:p>
              <a:pPr algn="r">
                <a:defRPr/>
              </a:pPr>
              <a:r>
                <a:rPr lang="es-AR" sz="1200" dirty="0"/>
                <a:t>Presentación</a:t>
              </a:r>
              <a:endParaRPr lang="en-US" sz="1200" dirty="0"/>
            </a:p>
          </p:txBody>
        </p:sp>
        <p:sp>
          <p:nvSpPr>
            <p:cNvPr id="44" name="Rounded Rectangle 43"/>
            <p:cNvSpPr>
              <a:spLocks noChangeAspect="1"/>
            </p:cNvSpPr>
            <p:nvPr/>
          </p:nvSpPr>
          <p:spPr>
            <a:xfrm>
              <a:off x="857224" y="2976559"/>
              <a:ext cx="1636724" cy="357191"/>
            </a:xfrm>
            <a:prstGeom prst="round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/>
            <a:lstStyle/>
            <a:p>
              <a:pPr algn="r">
                <a:defRPr/>
              </a:pPr>
              <a:r>
                <a:rPr lang="es-AR" sz="1200" dirty="0"/>
                <a:t>Persistencia</a:t>
              </a:r>
              <a:endParaRPr lang="en-US" sz="1200" dirty="0"/>
            </a:p>
          </p:txBody>
        </p:sp>
        <p:sp>
          <p:nvSpPr>
            <p:cNvPr id="46" name="Rounded Rectangle 45"/>
            <p:cNvSpPr>
              <a:spLocks noChangeAspect="1"/>
            </p:cNvSpPr>
            <p:nvPr/>
          </p:nvSpPr>
          <p:spPr>
            <a:xfrm>
              <a:off x="857224" y="2557456"/>
              <a:ext cx="1643074" cy="357191"/>
            </a:xfrm>
            <a:prstGeom prst="round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/>
            <a:lstStyle/>
            <a:p>
              <a:pPr algn="r">
                <a:defRPr/>
              </a:pPr>
              <a:r>
                <a:rPr lang="es-AR" sz="1200" dirty="0"/>
                <a:t>Negocio</a:t>
              </a:r>
              <a:endParaRPr lang="en-US" sz="1200" dirty="0"/>
            </a:p>
          </p:txBody>
        </p:sp>
      </p:grpSp>
      <p:grpSp>
        <p:nvGrpSpPr>
          <p:cNvPr id="5" name="Group 70"/>
          <p:cNvGrpSpPr>
            <a:grpSpLocks/>
          </p:cNvGrpSpPr>
          <p:nvPr/>
        </p:nvGrpSpPr>
        <p:grpSpPr bwMode="auto">
          <a:xfrm>
            <a:off x="4214813" y="1285875"/>
            <a:ext cx="2500312" cy="2214563"/>
            <a:chOff x="4714876" y="2571744"/>
            <a:chExt cx="2500330" cy="2214578"/>
          </a:xfrm>
        </p:grpSpPr>
        <p:sp>
          <p:nvSpPr>
            <p:cNvPr id="55" name="Rounded Rectangle 54"/>
            <p:cNvSpPr/>
            <p:nvPr/>
          </p:nvSpPr>
          <p:spPr>
            <a:xfrm>
              <a:off x="4714876" y="2571744"/>
              <a:ext cx="2500330" cy="2214578"/>
            </a:xfrm>
            <a:prstGeom prst="roundRect">
              <a:avLst>
                <a:gd name="adj" fmla="val 7469"/>
              </a:avLst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/>
            <a:lstStyle/>
            <a:p>
              <a:pPr algn="r">
                <a:defRPr/>
              </a:pPr>
              <a:r>
                <a:rPr lang="es-AR" sz="1200" dirty="0"/>
                <a:t>Stock (</a:t>
              </a:r>
              <a:r>
                <a:rPr lang="es-AR" sz="1200" dirty="0" err="1"/>
                <a:t>Legacy</a:t>
              </a:r>
              <a:r>
                <a:rPr lang="es-AR" sz="1200" dirty="0"/>
                <a:t>)</a:t>
              </a:r>
              <a:endParaRPr lang="en-US" sz="1200" dirty="0"/>
            </a:p>
          </p:txBody>
        </p:sp>
        <p:grpSp>
          <p:nvGrpSpPr>
            <p:cNvPr id="6" name="Group 69"/>
            <p:cNvGrpSpPr>
              <a:grpSpLocks noChangeAspect="1"/>
            </p:cNvGrpSpPr>
            <p:nvPr/>
          </p:nvGrpSpPr>
          <p:grpSpPr bwMode="auto">
            <a:xfrm>
              <a:off x="4857752" y="3000372"/>
              <a:ext cx="1000132" cy="1643074"/>
              <a:chOff x="5214942" y="2500306"/>
              <a:chExt cx="1000132" cy="1643074"/>
            </a:xfrm>
          </p:grpSpPr>
          <p:sp>
            <p:nvSpPr>
              <p:cNvPr id="62" name="Rounded Rectangle 61"/>
              <p:cNvSpPr/>
              <p:nvPr/>
            </p:nvSpPr>
            <p:spPr>
              <a:xfrm>
                <a:off x="5214942" y="2500306"/>
                <a:ext cx="1000132" cy="1643074"/>
              </a:xfrm>
              <a:prstGeom prst="roundRect">
                <a:avLst>
                  <a:gd name="adj" fmla="val 9980"/>
                </a:avLst>
              </a:prstGeom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/>
              <a:lstStyle/>
              <a:p>
                <a:pPr algn="r">
                  <a:defRPr/>
                </a:pPr>
                <a:r>
                  <a:rPr lang="es-AR" sz="1200" dirty="0"/>
                  <a:t>Integración</a:t>
                </a:r>
                <a:endParaRPr lang="en-US" sz="1200" dirty="0"/>
              </a:p>
            </p:txBody>
          </p:sp>
          <p:sp>
            <p:nvSpPr>
              <p:cNvPr id="63" name="Rounded Rectangle 62"/>
              <p:cNvSpPr/>
              <p:nvPr/>
            </p:nvSpPr>
            <p:spPr>
              <a:xfrm>
                <a:off x="5300028" y="3456296"/>
                <a:ext cx="357190" cy="598824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vert="vert270" anchor="ctr"/>
              <a:lstStyle/>
              <a:p>
                <a:pPr algn="ctr">
                  <a:defRPr/>
                </a:pPr>
                <a:r>
                  <a:rPr lang="es-AR" sz="1200" dirty="0" err="1"/>
                  <a:t>Rest</a:t>
                </a:r>
                <a:endParaRPr lang="en-US" sz="1200" dirty="0"/>
              </a:p>
            </p:txBody>
          </p:sp>
        </p:grpSp>
        <p:sp>
          <p:nvSpPr>
            <p:cNvPr id="64" name="Rounded Rectangle 63"/>
            <p:cNvSpPr/>
            <p:nvPr/>
          </p:nvSpPr>
          <p:spPr>
            <a:xfrm>
              <a:off x="4942838" y="3286124"/>
              <a:ext cx="357190" cy="598824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vert270" anchor="ctr"/>
            <a:lstStyle/>
            <a:p>
              <a:pPr algn="ctr">
                <a:defRPr/>
              </a:pPr>
              <a:r>
                <a:rPr lang="es-AR" sz="1200" dirty="0" err="1"/>
                <a:t>Soap</a:t>
              </a:r>
              <a:endParaRPr lang="en-US" sz="1200" dirty="0"/>
            </a:p>
          </p:txBody>
        </p:sp>
        <p:sp>
          <p:nvSpPr>
            <p:cNvPr id="65" name="Rounded Rectangle 64"/>
            <p:cNvSpPr/>
            <p:nvPr/>
          </p:nvSpPr>
          <p:spPr>
            <a:xfrm>
              <a:off x="5357818" y="3286124"/>
              <a:ext cx="357190" cy="598824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vert270" anchor="ctr"/>
            <a:lstStyle/>
            <a:p>
              <a:pPr algn="ctr">
                <a:defRPr/>
              </a:pPr>
              <a:r>
                <a:rPr lang="es-AR" sz="1200" dirty="0"/>
                <a:t>XML</a:t>
              </a:r>
              <a:endParaRPr lang="en-US" sz="1200" dirty="0"/>
            </a:p>
          </p:txBody>
        </p:sp>
        <p:sp>
          <p:nvSpPr>
            <p:cNvPr id="67" name="Rounded Rectangle 66"/>
            <p:cNvSpPr/>
            <p:nvPr/>
          </p:nvSpPr>
          <p:spPr>
            <a:xfrm>
              <a:off x="5357818" y="3956362"/>
              <a:ext cx="357190" cy="598824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vert270" anchor="ctr"/>
            <a:lstStyle/>
            <a:p>
              <a:pPr algn="ctr">
                <a:defRPr/>
              </a:pPr>
              <a:r>
                <a:rPr lang="es-AR" sz="1200" dirty="0" err="1"/>
                <a:t>Txt</a:t>
              </a:r>
              <a:endParaRPr lang="en-US" sz="1200" dirty="0"/>
            </a:p>
          </p:txBody>
        </p:sp>
        <p:sp>
          <p:nvSpPr>
            <p:cNvPr id="68" name="Rounded Rectangle 67"/>
            <p:cNvSpPr/>
            <p:nvPr/>
          </p:nvSpPr>
          <p:spPr>
            <a:xfrm>
              <a:off x="6000760" y="3000372"/>
              <a:ext cx="1071570" cy="1643074"/>
            </a:xfrm>
            <a:prstGeom prst="roundRect">
              <a:avLst>
                <a:gd name="adj" fmla="val 9980"/>
              </a:avLst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/>
            <a:lstStyle/>
            <a:p>
              <a:pPr algn="r">
                <a:defRPr/>
              </a:pPr>
              <a:r>
                <a:rPr lang="es-AR" sz="1200" dirty="0"/>
                <a:t>Arquitectura </a:t>
              </a:r>
              <a:r>
                <a:rPr lang="es-AR" sz="1200" dirty="0" err="1"/>
                <a:t>Legacy</a:t>
              </a:r>
              <a:endParaRPr lang="en-US" sz="1200" dirty="0"/>
            </a:p>
          </p:txBody>
        </p:sp>
      </p:grpSp>
      <p:sp>
        <p:nvSpPr>
          <p:cNvPr id="75" name="Bent-Up Arrow 74"/>
          <p:cNvSpPr/>
          <p:nvPr/>
        </p:nvSpPr>
        <p:spPr>
          <a:xfrm rot="5400000" flipV="1">
            <a:off x="1970088" y="3875088"/>
            <a:ext cx="1571625" cy="428625"/>
          </a:xfrm>
          <a:prstGeom prst="bentUpArrow">
            <a:avLst>
              <a:gd name="adj1" fmla="val 19428"/>
              <a:gd name="adj2" fmla="val 17585"/>
              <a:gd name="adj3" fmla="val 29913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7" name="Right Arrow 76"/>
          <p:cNvSpPr/>
          <p:nvPr/>
        </p:nvSpPr>
        <p:spPr>
          <a:xfrm>
            <a:off x="3597275" y="2214563"/>
            <a:ext cx="714375" cy="177800"/>
          </a:xfrm>
          <a:prstGeom prst="rightArrow">
            <a:avLst>
              <a:gd name="adj1" fmla="val 50000"/>
              <a:gd name="adj2" fmla="val 80021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8" name="Content Placeholder 5"/>
          <p:cNvSpPr>
            <a:spLocks noGrp="1"/>
          </p:cNvSpPr>
          <p:nvPr>
            <p:ph idx="4294967295"/>
          </p:nvPr>
        </p:nvSpPr>
        <p:spPr>
          <a:xfrm>
            <a:off x="3500438" y="3786188"/>
            <a:ext cx="5214937" cy="2357437"/>
          </a:xfrm>
        </p:spPr>
        <p:txBody>
          <a:bodyPr rtlCol="0">
            <a:normAutofit lnSpcReduction="10000"/>
          </a:bodyPr>
          <a:lstStyle/>
          <a:p>
            <a:pPr marL="173038" lvl="1" eaLnBrk="1" fontAlgn="auto" hangingPunct="1">
              <a:spcAft>
                <a:spcPts val="0"/>
              </a:spcAft>
              <a:buClrTx/>
              <a:buFont typeface="Arial" pitchFamily="34" charset="0"/>
              <a:buBlip>
                <a:blip r:embed="rId3"/>
              </a:buBlip>
              <a:defRPr/>
            </a:pPr>
            <a:r>
              <a:rPr lang="es-AR" sz="1600" dirty="0" smtClean="0"/>
              <a:t>En la aplicación de logística están los conectores para la integración con los sistemas de RRHH y Stock.</a:t>
            </a:r>
          </a:p>
          <a:p>
            <a:pPr marL="173038" lvl="1" eaLnBrk="1" fontAlgn="auto" hangingPunct="1">
              <a:spcAft>
                <a:spcPts val="0"/>
              </a:spcAft>
              <a:buClrTx/>
              <a:buFont typeface="Arial" pitchFamily="34" charset="0"/>
              <a:buBlip>
                <a:blip r:embed="rId3"/>
              </a:buBlip>
              <a:defRPr/>
            </a:pPr>
            <a:r>
              <a:rPr lang="es-AR" sz="1600" dirty="0" smtClean="0"/>
              <a:t>La integración entre sistemas de la misma arquitectura es “nativa” y no requiere de adaptaciones específicas.</a:t>
            </a:r>
          </a:p>
          <a:p>
            <a:pPr marL="173038" lvl="1" eaLnBrk="1" fontAlgn="auto" hangingPunct="1">
              <a:spcAft>
                <a:spcPts val="0"/>
              </a:spcAft>
              <a:buClrTx/>
              <a:buFont typeface="Arial" pitchFamily="34" charset="0"/>
              <a:buBlip>
                <a:blip r:embed="rId3"/>
              </a:buBlip>
              <a:defRPr/>
            </a:pPr>
            <a:r>
              <a:rPr lang="es-AR" sz="1600" dirty="0" smtClean="0"/>
              <a:t>La integración con sistemas </a:t>
            </a:r>
            <a:r>
              <a:rPr lang="es-AR" sz="1600" dirty="0" err="1" smtClean="0"/>
              <a:t>legacy</a:t>
            </a:r>
            <a:r>
              <a:rPr lang="es-AR" sz="1600" dirty="0" smtClean="0"/>
              <a:t> requiere de mecanismos específicos montados sobre éstos (</a:t>
            </a:r>
            <a:r>
              <a:rPr lang="es-AR" sz="1600" dirty="0" err="1" smtClean="0"/>
              <a:t>Rest</a:t>
            </a:r>
            <a:r>
              <a:rPr lang="es-AR" sz="1600" dirty="0" smtClean="0"/>
              <a:t>, </a:t>
            </a:r>
            <a:r>
              <a:rPr lang="es-AR" sz="1600" dirty="0" err="1" smtClean="0"/>
              <a:t>Soap</a:t>
            </a:r>
            <a:r>
              <a:rPr lang="es-AR" sz="1600" dirty="0" smtClean="0"/>
              <a:t>, XML, </a:t>
            </a:r>
            <a:r>
              <a:rPr lang="es-AR" sz="1600" dirty="0" err="1" smtClean="0"/>
              <a:t>Txt</a:t>
            </a:r>
            <a:r>
              <a:rPr lang="es-AR" sz="1600" dirty="0" smtClean="0"/>
              <a:t>, etc.)</a:t>
            </a:r>
          </a:p>
        </p:txBody>
      </p:sp>
      <p:grpSp>
        <p:nvGrpSpPr>
          <p:cNvPr id="8" name="Group 13"/>
          <p:cNvGrpSpPr>
            <a:grpSpLocks/>
          </p:cNvGrpSpPr>
          <p:nvPr/>
        </p:nvGrpSpPr>
        <p:grpSpPr bwMode="auto">
          <a:xfrm>
            <a:off x="6143625" y="285750"/>
            <a:ext cx="2571750" cy="642938"/>
            <a:chOff x="6143625" y="285728"/>
            <a:chExt cx="2571761" cy="642942"/>
          </a:xfrm>
        </p:grpSpPr>
        <p:sp>
          <p:nvSpPr>
            <p:cNvPr id="80" name="Rounded Rectangle 79"/>
            <p:cNvSpPr/>
            <p:nvPr/>
          </p:nvSpPr>
          <p:spPr bwMode="auto">
            <a:xfrm>
              <a:off x="6143625" y="285728"/>
              <a:ext cx="428627" cy="285752"/>
            </a:xfrm>
            <a:prstGeom prst="round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600" dirty="0"/>
            </a:p>
          </p:txBody>
        </p:sp>
        <p:sp>
          <p:nvSpPr>
            <p:cNvPr id="81" name="Rounded Rectangle 80"/>
            <p:cNvSpPr/>
            <p:nvPr/>
          </p:nvSpPr>
          <p:spPr bwMode="auto">
            <a:xfrm>
              <a:off x="6858003" y="285728"/>
              <a:ext cx="428627" cy="285752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600" dirty="0"/>
            </a:p>
          </p:txBody>
        </p:sp>
        <p:sp>
          <p:nvSpPr>
            <p:cNvPr id="82" name="Rounded Rectangle 81"/>
            <p:cNvSpPr/>
            <p:nvPr/>
          </p:nvSpPr>
          <p:spPr bwMode="auto">
            <a:xfrm>
              <a:off x="7569206" y="285728"/>
              <a:ext cx="428627" cy="285752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600" dirty="0"/>
            </a:p>
          </p:txBody>
        </p:sp>
        <p:sp>
          <p:nvSpPr>
            <p:cNvPr id="83" name="Right Arrow 82"/>
            <p:cNvSpPr/>
            <p:nvPr/>
          </p:nvSpPr>
          <p:spPr bwMode="auto">
            <a:xfrm>
              <a:off x="6643690" y="485754"/>
              <a:ext cx="142876" cy="157164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84" name="Rounded Rectangle 83"/>
            <p:cNvSpPr/>
            <p:nvPr/>
          </p:nvSpPr>
          <p:spPr bwMode="auto">
            <a:xfrm>
              <a:off x="8286759" y="285728"/>
              <a:ext cx="428627" cy="285752"/>
            </a:xfrm>
            <a:prstGeom prst="round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600" dirty="0"/>
            </a:p>
          </p:txBody>
        </p:sp>
        <p:sp>
          <p:nvSpPr>
            <p:cNvPr id="85" name="Rounded Rectangle 84"/>
            <p:cNvSpPr/>
            <p:nvPr/>
          </p:nvSpPr>
          <p:spPr bwMode="auto">
            <a:xfrm>
              <a:off x="6143625" y="642918"/>
              <a:ext cx="428627" cy="285752"/>
            </a:xfrm>
            <a:prstGeom prst="round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600" dirty="0"/>
            </a:p>
          </p:txBody>
        </p:sp>
        <p:sp>
          <p:nvSpPr>
            <p:cNvPr id="86" name="Rounded Rectangle 85"/>
            <p:cNvSpPr/>
            <p:nvPr/>
          </p:nvSpPr>
          <p:spPr bwMode="auto">
            <a:xfrm>
              <a:off x="6858003" y="642918"/>
              <a:ext cx="428627" cy="28575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600" dirty="0"/>
            </a:p>
          </p:txBody>
        </p:sp>
        <p:sp>
          <p:nvSpPr>
            <p:cNvPr id="87" name="Rounded Rectangle 86"/>
            <p:cNvSpPr/>
            <p:nvPr/>
          </p:nvSpPr>
          <p:spPr bwMode="auto">
            <a:xfrm>
              <a:off x="7569206" y="642918"/>
              <a:ext cx="428627" cy="285752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600" dirty="0"/>
            </a:p>
          </p:txBody>
        </p:sp>
        <p:sp>
          <p:nvSpPr>
            <p:cNvPr id="88" name="Rounded Rectangle 87"/>
            <p:cNvSpPr/>
            <p:nvPr/>
          </p:nvSpPr>
          <p:spPr bwMode="auto">
            <a:xfrm>
              <a:off x="8286759" y="642918"/>
              <a:ext cx="428627" cy="285752"/>
            </a:xfrm>
            <a:prstGeom prst="round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600" dirty="0"/>
            </a:p>
          </p:txBody>
        </p:sp>
        <p:sp>
          <p:nvSpPr>
            <p:cNvPr id="89" name="Right Arrow 88"/>
            <p:cNvSpPr/>
            <p:nvPr/>
          </p:nvSpPr>
          <p:spPr bwMode="auto">
            <a:xfrm>
              <a:off x="7358068" y="500042"/>
              <a:ext cx="142876" cy="157163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90" name="Right Arrow 89"/>
            <p:cNvSpPr/>
            <p:nvPr/>
          </p:nvSpPr>
          <p:spPr bwMode="auto">
            <a:xfrm>
              <a:off x="8072446" y="500042"/>
              <a:ext cx="142876" cy="157163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sp>
        <p:nvSpPr>
          <p:cNvPr id="45" name="Slide Number Placeholder 4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F54B1-5C76-4AD1-9017-DEB9004F4194}" type="slidenum">
              <a:rPr lang="es-AR" smtClean="0"/>
              <a:pPr/>
              <a:t>12</a:t>
            </a:fld>
            <a:endParaRPr lang="es-AR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AR" smtClean="0"/>
              <a:t>Análisis – Enfoques de arquitecturas</a:t>
            </a:r>
            <a:endParaRPr lang="en-US" smtClean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76250" y="639763"/>
            <a:ext cx="8448675" cy="228600"/>
          </a:xfrm>
        </p:spPr>
        <p:txBody>
          <a:bodyPr rtlCol="0"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s-AR" dirty="0" smtClean="0"/>
              <a:t>Enfoque arquitectónico para el punto de venta</a:t>
            </a:r>
            <a:endParaRPr lang="en-US" dirty="0"/>
          </a:p>
        </p:txBody>
      </p:sp>
      <p:sp>
        <p:nvSpPr>
          <p:cNvPr id="26628" name="Content Placeholder 20"/>
          <p:cNvSpPr>
            <a:spLocks noGrp="1"/>
          </p:cNvSpPr>
          <p:nvPr>
            <p:ph sz="half" idx="16"/>
          </p:nvPr>
        </p:nvSpPr>
        <p:spPr>
          <a:xfrm>
            <a:off x="755576" y="2614984"/>
            <a:ext cx="3849687" cy="1462088"/>
          </a:xfrm>
        </p:spPr>
        <p:txBody>
          <a:bodyPr/>
          <a:lstStyle/>
          <a:p>
            <a:r>
              <a:rPr lang="es-ES" dirty="0"/>
              <a:t>Trafico comprimido</a:t>
            </a:r>
          </a:p>
          <a:p>
            <a:r>
              <a:rPr lang="es-ES" dirty="0"/>
              <a:t>Monitoreo y restricciones de trafico</a:t>
            </a:r>
          </a:p>
          <a:p>
            <a:r>
              <a:rPr lang="es-ES" dirty="0"/>
              <a:t>Comunicación paginada</a:t>
            </a:r>
          </a:p>
          <a:p>
            <a:r>
              <a:rPr lang="es-ES" dirty="0"/>
              <a:t>Conexiones persistentes</a:t>
            </a:r>
          </a:p>
        </p:txBody>
      </p:sp>
      <p:sp>
        <p:nvSpPr>
          <p:cNvPr id="26629" name="Content Placeholder 18"/>
          <p:cNvSpPr>
            <a:spLocks noGrp="1"/>
          </p:cNvSpPr>
          <p:nvPr>
            <p:ph sz="half" idx="14"/>
          </p:nvPr>
        </p:nvSpPr>
        <p:spPr>
          <a:xfrm>
            <a:off x="722313" y="1754188"/>
            <a:ext cx="3886200" cy="1031875"/>
          </a:xfrm>
        </p:spPr>
        <p:txBody>
          <a:bodyPr/>
          <a:lstStyle/>
          <a:p>
            <a:r>
              <a:rPr lang="es-ES"/>
              <a:t>Servidor dedicado de aplicaciones telnet</a:t>
            </a:r>
          </a:p>
          <a:p>
            <a:endParaRPr/>
          </a:p>
        </p:txBody>
      </p:sp>
      <p:sp>
        <p:nvSpPr>
          <p:cNvPr id="23" name="Text Placeholder 22"/>
          <p:cNvSpPr>
            <a:spLocks noGrp="1"/>
          </p:cNvSpPr>
          <p:nvPr>
            <p:ph type="body" idx="19"/>
          </p:nvPr>
        </p:nvSpPr>
        <p:spPr>
          <a:xfrm>
            <a:off x="722313" y="1444625"/>
            <a:ext cx="3886200" cy="231775"/>
          </a:xfrm>
        </p:spPr>
        <p:txBody>
          <a:bodyPr/>
          <a:lstStyle/>
          <a:p>
            <a:pPr>
              <a:defRPr/>
            </a:pPr>
            <a:r>
              <a:rPr lang="es-AR"/>
              <a:t>Aplicación Telnet</a:t>
            </a:r>
            <a:endParaRPr/>
          </a:p>
        </p:txBody>
      </p:sp>
      <p:sp>
        <p:nvSpPr>
          <p:cNvPr id="24" name="Text Placeholder 23"/>
          <p:cNvSpPr>
            <a:spLocks noGrp="1"/>
          </p:cNvSpPr>
          <p:nvPr>
            <p:ph type="body" idx="20"/>
          </p:nvPr>
        </p:nvSpPr>
        <p:spPr>
          <a:xfrm>
            <a:off x="683568" y="2276872"/>
            <a:ext cx="3886200" cy="231775"/>
          </a:xfrm>
        </p:spPr>
        <p:txBody>
          <a:bodyPr/>
          <a:lstStyle/>
          <a:p>
            <a:pPr>
              <a:defRPr/>
            </a:pPr>
            <a:r>
              <a:rPr lang="es-AR"/>
              <a:t>Aplicación Desktop (</a:t>
            </a:r>
            <a:r>
              <a:rPr lang="es-AR" err="1"/>
              <a:t>Client</a:t>
            </a:r>
            <a:r>
              <a:rPr lang="es-AR"/>
              <a:t>-Server)</a:t>
            </a:r>
            <a:endParaRPr/>
          </a:p>
        </p:txBody>
      </p:sp>
      <p:grpSp>
        <p:nvGrpSpPr>
          <p:cNvPr id="2" name="Group 13"/>
          <p:cNvGrpSpPr>
            <a:grpSpLocks/>
          </p:cNvGrpSpPr>
          <p:nvPr/>
        </p:nvGrpSpPr>
        <p:grpSpPr bwMode="auto">
          <a:xfrm>
            <a:off x="6143625" y="285750"/>
            <a:ext cx="2571750" cy="642938"/>
            <a:chOff x="6143625" y="285728"/>
            <a:chExt cx="2571761" cy="642942"/>
          </a:xfrm>
        </p:grpSpPr>
        <p:sp>
          <p:nvSpPr>
            <p:cNvPr id="20" name="Rounded Rectangle 19"/>
            <p:cNvSpPr/>
            <p:nvPr/>
          </p:nvSpPr>
          <p:spPr bwMode="auto">
            <a:xfrm>
              <a:off x="6143625" y="285728"/>
              <a:ext cx="428627" cy="285752"/>
            </a:xfrm>
            <a:prstGeom prst="round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600" dirty="0"/>
            </a:p>
          </p:txBody>
        </p:sp>
        <p:sp>
          <p:nvSpPr>
            <p:cNvPr id="22" name="Rounded Rectangle 21"/>
            <p:cNvSpPr/>
            <p:nvPr/>
          </p:nvSpPr>
          <p:spPr bwMode="auto">
            <a:xfrm>
              <a:off x="6858003" y="285728"/>
              <a:ext cx="428627" cy="285752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600" dirty="0"/>
            </a:p>
          </p:txBody>
        </p:sp>
        <p:sp>
          <p:nvSpPr>
            <p:cNvPr id="26" name="Rounded Rectangle 25"/>
            <p:cNvSpPr/>
            <p:nvPr/>
          </p:nvSpPr>
          <p:spPr bwMode="auto">
            <a:xfrm>
              <a:off x="7569206" y="285728"/>
              <a:ext cx="428627" cy="285752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600" dirty="0"/>
            </a:p>
          </p:txBody>
        </p:sp>
        <p:sp>
          <p:nvSpPr>
            <p:cNvPr id="27" name="Right Arrow 26"/>
            <p:cNvSpPr/>
            <p:nvPr/>
          </p:nvSpPr>
          <p:spPr bwMode="auto">
            <a:xfrm>
              <a:off x="6643690" y="485754"/>
              <a:ext cx="142876" cy="157164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31" name="Rounded Rectangle 30"/>
            <p:cNvSpPr/>
            <p:nvPr/>
          </p:nvSpPr>
          <p:spPr bwMode="auto">
            <a:xfrm>
              <a:off x="8286759" y="285728"/>
              <a:ext cx="428627" cy="285752"/>
            </a:xfrm>
            <a:prstGeom prst="round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600" dirty="0"/>
            </a:p>
          </p:txBody>
        </p:sp>
        <p:sp>
          <p:nvSpPr>
            <p:cNvPr id="32" name="Rounded Rectangle 31"/>
            <p:cNvSpPr/>
            <p:nvPr/>
          </p:nvSpPr>
          <p:spPr bwMode="auto">
            <a:xfrm>
              <a:off x="6143625" y="642918"/>
              <a:ext cx="428627" cy="285752"/>
            </a:xfrm>
            <a:prstGeom prst="round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600" dirty="0"/>
            </a:p>
          </p:txBody>
        </p:sp>
        <p:sp>
          <p:nvSpPr>
            <p:cNvPr id="33" name="Rounded Rectangle 32"/>
            <p:cNvSpPr/>
            <p:nvPr/>
          </p:nvSpPr>
          <p:spPr bwMode="auto">
            <a:xfrm>
              <a:off x="6858003" y="642918"/>
              <a:ext cx="428627" cy="28575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600" dirty="0"/>
            </a:p>
          </p:txBody>
        </p:sp>
        <p:sp>
          <p:nvSpPr>
            <p:cNvPr id="34" name="Rounded Rectangle 33"/>
            <p:cNvSpPr/>
            <p:nvPr/>
          </p:nvSpPr>
          <p:spPr bwMode="auto">
            <a:xfrm>
              <a:off x="7569206" y="642918"/>
              <a:ext cx="428627" cy="285752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600" dirty="0"/>
            </a:p>
          </p:txBody>
        </p:sp>
        <p:sp>
          <p:nvSpPr>
            <p:cNvPr id="35" name="Rounded Rectangle 34"/>
            <p:cNvSpPr/>
            <p:nvPr/>
          </p:nvSpPr>
          <p:spPr bwMode="auto">
            <a:xfrm>
              <a:off x="8286759" y="642918"/>
              <a:ext cx="428627" cy="285752"/>
            </a:xfrm>
            <a:prstGeom prst="round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600" dirty="0"/>
            </a:p>
          </p:txBody>
        </p:sp>
        <p:sp>
          <p:nvSpPr>
            <p:cNvPr id="36" name="Right Arrow 35"/>
            <p:cNvSpPr/>
            <p:nvPr/>
          </p:nvSpPr>
          <p:spPr bwMode="auto">
            <a:xfrm>
              <a:off x="7358068" y="500042"/>
              <a:ext cx="142876" cy="157163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37" name="Right Arrow 36"/>
            <p:cNvSpPr/>
            <p:nvPr/>
          </p:nvSpPr>
          <p:spPr bwMode="auto">
            <a:xfrm>
              <a:off x="8072446" y="500042"/>
              <a:ext cx="142876" cy="157163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sp>
        <p:nvSpPr>
          <p:cNvPr id="38" name="Rounded Rectangle 37"/>
          <p:cNvSpPr/>
          <p:nvPr/>
        </p:nvSpPr>
        <p:spPr>
          <a:xfrm>
            <a:off x="4907954" y="4005064"/>
            <a:ext cx="3714750" cy="2664296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s-AR"/>
          </a:p>
        </p:txBody>
      </p:sp>
      <p:sp>
        <p:nvSpPr>
          <p:cNvPr id="40" name="Rounded Rectangle 39"/>
          <p:cNvSpPr/>
          <p:nvPr/>
        </p:nvSpPr>
        <p:spPr bwMode="auto">
          <a:xfrm>
            <a:off x="827584" y="4005064"/>
            <a:ext cx="2571750" cy="2571180"/>
          </a:xfrm>
          <a:prstGeom prst="roundRect">
            <a:avLst>
              <a:gd name="adj" fmla="val 7469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/>
          <a:lstStyle/>
          <a:p>
            <a:pPr>
              <a:defRPr/>
            </a:pPr>
            <a:r>
              <a:rPr lang="es-AR" sz="1200" dirty="0"/>
              <a:t>Punto de Venta (Server)</a:t>
            </a:r>
            <a:endParaRPr lang="en-US" sz="1200" dirty="0"/>
          </a:p>
        </p:txBody>
      </p:sp>
      <p:sp>
        <p:nvSpPr>
          <p:cNvPr id="41" name="Rounded Rectangle 40"/>
          <p:cNvSpPr/>
          <p:nvPr/>
        </p:nvSpPr>
        <p:spPr bwMode="auto">
          <a:xfrm>
            <a:off x="2256334" y="4361681"/>
            <a:ext cx="1000125" cy="274638"/>
          </a:xfrm>
          <a:prstGeom prst="roundRect">
            <a:avLst>
              <a:gd name="adj" fmla="val 9980"/>
            </a:avLst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/>
          <a:lstStyle/>
          <a:p>
            <a:pPr algn="r">
              <a:defRPr/>
            </a:pPr>
            <a:r>
              <a:rPr lang="es-AR" sz="1200" dirty="0"/>
              <a:t>Integración</a:t>
            </a:r>
            <a:endParaRPr lang="en-US" sz="1200" dirty="0"/>
          </a:p>
        </p:txBody>
      </p:sp>
      <p:sp>
        <p:nvSpPr>
          <p:cNvPr id="42" name="Rounded Rectangle 41"/>
          <p:cNvSpPr>
            <a:spLocks noChangeAspect="1"/>
          </p:cNvSpPr>
          <p:nvPr/>
        </p:nvSpPr>
        <p:spPr bwMode="auto">
          <a:xfrm rot="16200000">
            <a:off x="976015" y="5295925"/>
            <a:ext cx="2060574" cy="357187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/>
          <a:lstStyle/>
          <a:p>
            <a:pPr algn="r">
              <a:defRPr/>
            </a:pPr>
            <a:r>
              <a:rPr lang="es-AR" sz="1200" dirty="0"/>
              <a:t>Servicios</a:t>
            </a:r>
            <a:endParaRPr lang="en-US" sz="1200" dirty="0"/>
          </a:p>
        </p:txBody>
      </p:sp>
      <p:sp>
        <p:nvSpPr>
          <p:cNvPr id="43" name="Rounded Rectangle 42"/>
          <p:cNvSpPr>
            <a:spLocks noChangeAspect="1"/>
          </p:cNvSpPr>
          <p:nvPr/>
        </p:nvSpPr>
        <p:spPr bwMode="auto">
          <a:xfrm rot="16200000">
            <a:off x="118765" y="5295925"/>
            <a:ext cx="2060574" cy="357187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/>
          <a:lstStyle/>
          <a:p>
            <a:pPr algn="r">
              <a:defRPr/>
            </a:pPr>
            <a:r>
              <a:rPr lang="es-AR" sz="1200" dirty="0"/>
              <a:t>Persistencia</a:t>
            </a:r>
            <a:endParaRPr lang="en-US" sz="1200" dirty="0"/>
          </a:p>
        </p:txBody>
      </p:sp>
      <p:sp>
        <p:nvSpPr>
          <p:cNvPr id="44" name="Rounded Rectangle 43"/>
          <p:cNvSpPr>
            <a:spLocks noChangeAspect="1"/>
          </p:cNvSpPr>
          <p:nvPr/>
        </p:nvSpPr>
        <p:spPr bwMode="auto">
          <a:xfrm rot="16200000">
            <a:off x="547390" y="5295925"/>
            <a:ext cx="2060574" cy="357187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/>
          <a:lstStyle/>
          <a:p>
            <a:pPr algn="r">
              <a:defRPr/>
            </a:pPr>
            <a:r>
              <a:rPr lang="es-AR" sz="1200" dirty="0"/>
              <a:t>Negocio</a:t>
            </a:r>
            <a:endParaRPr lang="en-US" sz="1200" dirty="0"/>
          </a:p>
        </p:txBody>
      </p:sp>
      <p:graphicFrame>
        <p:nvGraphicFramePr>
          <p:cNvPr id="45" name="Object 2"/>
          <p:cNvGraphicFramePr>
            <a:graphicFrameLocks noChangeAspect="1"/>
          </p:cNvGraphicFramePr>
          <p:nvPr/>
        </p:nvGraphicFramePr>
        <p:xfrm>
          <a:off x="7622579" y="4782441"/>
          <a:ext cx="896938" cy="822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3" name="Visio" r:id="rId4" imgW="2534412" imgH="2319338" progId="Visio.Drawing.11">
                  <p:embed/>
                </p:oleObj>
              </mc:Choice>
              <mc:Fallback>
                <p:oleObj name="Visio" r:id="rId4" imgW="2534412" imgH="2319338" progId="Visio.Drawing.11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2579" y="4782441"/>
                        <a:ext cx="896938" cy="822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6" name="Group 38"/>
          <p:cNvGrpSpPr>
            <a:grpSpLocks/>
          </p:cNvGrpSpPr>
          <p:nvPr/>
        </p:nvGrpSpPr>
        <p:grpSpPr bwMode="auto">
          <a:xfrm>
            <a:off x="5265142" y="4149080"/>
            <a:ext cx="2071687" cy="2455811"/>
            <a:chOff x="714348" y="1442852"/>
            <a:chExt cx="2071696" cy="2057585"/>
          </a:xfrm>
        </p:grpSpPr>
        <p:sp>
          <p:nvSpPr>
            <p:cNvPr id="47" name="Rounded Rectangle 46"/>
            <p:cNvSpPr/>
            <p:nvPr/>
          </p:nvSpPr>
          <p:spPr>
            <a:xfrm>
              <a:off x="714348" y="1442852"/>
              <a:ext cx="2071696" cy="2057585"/>
            </a:xfrm>
            <a:prstGeom prst="roundRect">
              <a:avLst>
                <a:gd name="adj" fmla="val 7469"/>
              </a:avLst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/>
            <a:lstStyle/>
            <a:p>
              <a:pPr>
                <a:defRPr/>
              </a:pPr>
              <a:r>
                <a:rPr lang="es-AR" sz="1200" dirty="0"/>
                <a:t>Punto de Venta (Cliente)</a:t>
              </a:r>
              <a:endParaRPr lang="en-US" sz="1200" dirty="0"/>
            </a:p>
          </p:txBody>
        </p:sp>
        <p:sp>
          <p:nvSpPr>
            <p:cNvPr id="48" name="Rounded Rectangle 47"/>
            <p:cNvSpPr>
              <a:spLocks noChangeAspect="1"/>
            </p:cNvSpPr>
            <p:nvPr/>
          </p:nvSpPr>
          <p:spPr>
            <a:xfrm rot="16200000">
              <a:off x="1285398" y="2357537"/>
              <a:ext cx="1643975" cy="357190"/>
            </a:xfrm>
            <a:prstGeom prst="round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/>
            <a:lstStyle/>
            <a:p>
              <a:pPr algn="r">
                <a:defRPr/>
              </a:pPr>
              <a:r>
                <a:rPr lang="es-AR" sz="1200" dirty="0" err="1"/>
                <a:t>Frontend</a:t>
              </a:r>
              <a:endParaRPr lang="en-US" sz="1200" dirty="0"/>
            </a:p>
          </p:txBody>
        </p:sp>
        <p:sp>
          <p:nvSpPr>
            <p:cNvPr id="49" name="Rounded Rectangle 48"/>
            <p:cNvSpPr>
              <a:spLocks noChangeAspect="1"/>
            </p:cNvSpPr>
            <p:nvPr/>
          </p:nvSpPr>
          <p:spPr>
            <a:xfrm rot="16200000">
              <a:off x="217156" y="2354213"/>
              <a:ext cx="1637325" cy="357189"/>
            </a:xfrm>
            <a:prstGeom prst="round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/>
            <a:lstStyle/>
            <a:p>
              <a:pPr algn="r">
                <a:defRPr/>
              </a:pPr>
              <a:r>
                <a:rPr lang="en-US" sz="1200" dirty="0" err="1"/>
                <a:t>Compresión-paginación</a:t>
              </a:r>
              <a:endParaRPr lang="en-US" sz="1200" dirty="0"/>
            </a:p>
          </p:txBody>
        </p:sp>
        <p:sp>
          <p:nvSpPr>
            <p:cNvPr id="50" name="Rounded Rectangle 49"/>
            <p:cNvSpPr>
              <a:spLocks noChangeAspect="1"/>
            </p:cNvSpPr>
            <p:nvPr/>
          </p:nvSpPr>
          <p:spPr>
            <a:xfrm rot="16200000">
              <a:off x="749614" y="2241071"/>
              <a:ext cx="1643975" cy="571502"/>
            </a:xfrm>
            <a:prstGeom prst="round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/>
            <a:lstStyle/>
            <a:p>
              <a:pPr algn="ctr">
                <a:defRPr/>
              </a:pPr>
              <a:r>
                <a:rPr lang="es-AR" sz="1200" dirty="0" err="1"/>
                <a:t>Remoring</a:t>
              </a:r>
              <a:r>
                <a:rPr lang="es-AR" sz="1200" dirty="0"/>
                <a:t>-  conexiones persistentes</a:t>
              </a:r>
              <a:endParaRPr lang="en-US" sz="1200" dirty="0"/>
            </a:p>
          </p:txBody>
        </p:sp>
      </p:grpSp>
      <p:cxnSp>
        <p:nvCxnSpPr>
          <p:cNvPr id="51" name="Straight Connector 50"/>
          <p:cNvCxnSpPr/>
          <p:nvPr/>
        </p:nvCxnSpPr>
        <p:spPr>
          <a:xfrm rot="16200000" flipH="1">
            <a:off x="2859276" y="5409218"/>
            <a:ext cx="2520277" cy="1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Left-Right Arrow 51"/>
          <p:cNvSpPr/>
          <p:nvPr/>
        </p:nvSpPr>
        <p:spPr>
          <a:xfrm>
            <a:off x="2764829" y="5272978"/>
            <a:ext cx="2428875" cy="46038"/>
          </a:xfrm>
          <a:prstGeom prst="left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3" name="Rounded Rectangle 52"/>
          <p:cNvSpPr>
            <a:spLocks noChangeAspect="1"/>
          </p:cNvSpPr>
          <p:nvPr/>
        </p:nvSpPr>
        <p:spPr bwMode="auto">
          <a:xfrm rot="16200000">
            <a:off x="1577678" y="5397525"/>
            <a:ext cx="1785937" cy="428625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/>
          <a:lstStyle/>
          <a:p>
            <a:pPr algn="r">
              <a:defRPr/>
            </a:pPr>
            <a:endParaRPr lang="en-US" sz="1200" dirty="0"/>
          </a:p>
        </p:txBody>
      </p:sp>
      <p:sp>
        <p:nvSpPr>
          <p:cNvPr id="54" name="TextBox 33"/>
          <p:cNvSpPr txBox="1">
            <a:spLocks noChangeArrowheads="1"/>
          </p:cNvSpPr>
          <p:nvPr/>
        </p:nvSpPr>
        <p:spPr bwMode="auto">
          <a:xfrm rot="16200000">
            <a:off x="1461790" y="5156225"/>
            <a:ext cx="2143125" cy="554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200"/>
              <a:t>Compresión-paginación</a:t>
            </a:r>
          </a:p>
          <a:p>
            <a:endParaRPr lang="es-AR"/>
          </a:p>
        </p:txBody>
      </p:sp>
      <p:sp>
        <p:nvSpPr>
          <p:cNvPr id="55" name="Rounded Rectangle 54"/>
          <p:cNvSpPr/>
          <p:nvPr/>
        </p:nvSpPr>
        <p:spPr>
          <a:xfrm>
            <a:off x="899021" y="6076181"/>
            <a:ext cx="1285875" cy="214313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s-AR" sz="1200" dirty="0"/>
              <a:t>Seguridad</a:t>
            </a:r>
          </a:p>
        </p:txBody>
      </p:sp>
      <p:sp>
        <p:nvSpPr>
          <p:cNvPr id="56" name="Left-Right Arrow 55"/>
          <p:cNvSpPr/>
          <p:nvPr/>
        </p:nvSpPr>
        <p:spPr>
          <a:xfrm>
            <a:off x="2764829" y="5773041"/>
            <a:ext cx="2428875" cy="46037"/>
          </a:xfrm>
          <a:prstGeom prst="left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0" name="Slide Number Placeholder 5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F54B1-5C76-4AD1-9017-DEB9004F4194}" type="slidenum">
              <a:rPr lang="es-AR" smtClean="0"/>
              <a:pPr/>
              <a:t>13</a:t>
            </a:fld>
            <a:endParaRPr lang="es-AR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AR" smtClean="0"/>
              <a:t>Análisis – Enfoques de arquitecturas</a:t>
            </a:r>
            <a:endParaRPr lang="en-US" smtClean="0"/>
          </a:p>
        </p:txBody>
      </p:sp>
      <p:sp>
        <p:nvSpPr>
          <p:cNvPr id="1028" name="Content Placeholder 5"/>
          <p:cNvSpPr>
            <a:spLocks noGrp="1"/>
          </p:cNvSpPr>
          <p:nvPr>
            <p:ph idx="1"/>
          </p:nvPr>
        </p:nvSpPr>
        <p:spPr>
          <a:xfrm>
            <a:off x="642938" y="1143000"/>
            <a:ext cx="7888287" cy="1928813"/>
          </a:xfrm>
        </p:spPr>
        <p:txBody>
          <a:bodyPr/>
          <a:lstStyle/>
          <a:p>
            <a:pPr marL="173038" lvl="1" eaLnBrk="1" hangingPunct="1">
              <a:buClrTx/>
              <a:buFont typeface="Arial" pitchFamily="34" charset="0"/>
              <a:buBlip>
                <a:blip r:embed="rId3"/>
              </a:buBlip>
            </a:pPr>
            <a:r>
              <a:rPr lang="es-ES_tradnl" sz="1600" dirty="0" smtClean="0"/>
              <a:t>Aplicaciones web pueden ser accedidas por PDA y Mobile-3g (solo se modifica el </a:t>
            </a:r>
            <a:r>
              <a:rPr lang="es-AR" sz="1600" i="1" dirty="0" smtClean="0"/>
              <a:t>Look and </a:t>
            </a:r>
            <a:r>
              <a:rPr lang="es-AR" sz="1600" i="1" dirty="0" err="1" smtClean="0"/>
              <a:t>feel</a:t>
            </a:r>
            <a:r>
              <a:rPr lang="es-AR" sz="1600" dirty="0" smtClean="0"/>
              <a:t> </a:t>
            </a:r>
            <a:r>
              <a:rPr lang="es-ES_tradnl" sz="1600" dirty="0" smtClean="0"/>
              <a:t>)</a:t>
            </a:r>
          </a:p>
          <a:p>
            <a:pPr marL="173038" lvl="1" eaLnBrk="1" hangingPunct="1">
              <a:buClrTx/>
              <a:buFont typeface="Arial" pitchFamily="34" charset="0"/>
              <a:buBlip>
                <a:blip r:embed="rId3"/>
              </a:buBlip>
            </a:pPr>
            <a:endParaRPr lang="es-ES_tradnl" sz="1600" dirty="0" smtClean="0"/>
          </a:p>
          <a:p>
            <a:pPr marL="173038" lvl="1" eaLnBrk="1" hangingPunct="1">
              <a:buClrTx/>
              <a:buFont typeface="Arial" pitchFamily="34" charset="0"/>
              <a:buBlip>
                <a:blip r:embed="rId3"/>
              </a:buBlip>
            </a:pPr>
            <a:r>
              <a:rPr lang="es-ES_tradnl" sz="1600" dirty="0" smtClean="0"/>
              <a:t>Debido a que la arquitectura propuesta expone la funcionalidad mediante servicios (REST, SOAP), cualquier aplicación </a:t>
            </a:r>
            <a:r>
              <a:rPr lang="es-ES_tradnl" sz="1600" dirty="0" err="1" smtClean="0"/>
              <a:t>custom</a:t>
            </a:r>
            <a:r>
              <a:rPr lang="es-ES_tradnl" sz="1600" dirty="0" smtClean="0"/>
              <a:t> Mobile podría accederlos.</a:t>
            </a:r>
          </a:p>
          <a:p>
            <a:pPr marL="173038" lvl="1" eaLnBrk="1" hangingPunct="1">
              <a:buClrTx/>
              <a:buFont typeface="Arial" pitchFamily="34" charset="0"/>
              <a:buBlip>
                <a:blip r:embed="rId3"/>
              </a:buBlip>
            </a:pPr>
            <a:endParaRPr lang="es-ES_tradnl" sz="1600" dirty="0" smtClean="0"/>
          </a:p>
          <a:p>
            <a:pPr marL="173038" lvl="1" eaLnBrk="1" hangingPunct="1">
              <a:buClrTx/>
              <a:buFont typeface="Arial" pitchFamily="34" charset="0"/>
              <a:buBlip>
                <a:blip r:embed="rId3"/>
              </a:buBlip>
            </a:pPr>
            <a:endParaRPr lang="es-ES_tradnl" sz="1600" dirty="0" smtClean="0"/>
          </a:p>
          <a:p>
            <a:pPr marL="173038" lvl="1" eaLnBrk="1" hangingPunct="1">
              <a:buClrTx/>
              <a:buFont typeface="Arial" pitchFamily="34" charset="0"/>
              <a:buBlip>
                <a:blip r:embed="rId3"/>
              </a:buBlip>
            </a:pPr>
            <a:endParaRPr lang="es-ES_tradnl" sz="1600" dirty="0" smtClean="0"/>
          </a:p>
          <a:p>
            <a:pPr marL="173038" lvl="1" eaLnBrk="1" hangingPunct="1">
              <a:buClrTx/>
              <a:buFont typeface="Arial" pitchFamily="34" charset="0"/>
              <a:buBlip>
                <a:blip r:embed="rId3"/>
              </a:buBlip>
            </a:pPr>
            <a:endParaRPr lang="es-ES_tradnl" sz="1600" dirty="0" smtClean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76250" y="639763"/>
            <a:ext cx="8448675" cy="228600"/>
          </a:xfrm>
        </p:spPr>
        <p:txBody>
          <a:bodyPr rtlCol="0"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s-AR" dirty="0" smtClean="0"/>
              <a:t>Mobile</a:t>
            </a:r>
            <a:endParaRPr lang="en-US" dirty="0"/>
          </a:p>
        </p:txBody>
      </p:sp>
      <p:grpSp>
        <p:nvGrpSpPr>
          <p:cNvPr id="2" name="Group 13"/>
          <p:cNvGrpSpPr>
            <a:grpSpLocks/>
          </p:cNvGrpSpPr>
          <p:nvPr/>
        </p:nvGrpSpPr>
        <p:grpSpPr bwMode="auto">
          <a:xfrm>
            <a:off x="6143625" y="285750"/>
            <a:ext cx="2571750" cy="642938"/>
            <a:chOff x="6143625" y="285728"/>
            <a:chExt cx="2571761" cy="642942"/>
          </a:xfrm>
        </p:grpSpPr>
        <p:sp>
          <p:nvSpPr>
            <p:cNvPr id="19" name="Rounded Rectangle 18"/>
            <p:cNvSpPr/>
            <p:nvPr/>
          </p:nvSpPr>
          <p:spPr bwMode="auto">
            <a:xfrm>
              <a:off x="6143625" y="285728"/>
              <a:ext cx="428627" cy="285752"/>
            </a:xfrm>
            <a:prstGeom prst="round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600"/>
            </a:p>
          </p:txBody>
        </p:sp>
        <p:sp>
          <p:nvSpPr>
            <p:cNvPr id="20" name="Rounded Rectangle 19"/>
            <p:cNvSpPr/>
            <p:nvPr/>
          </p:nvSpPr>
          <p:spPr bwMode="auto">
            <a:xfrm>
              <a:off x="6858003" y="285728"/>
              <a:ext cx="428627" cy="285752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600"/>
            </a:p>
          </p:txBody>
        </p:sp>
        <p:sp>
          <p:nvSpPr>
            <p:cNvPr id="21" name="Rounded Rectangle 20"/>
            <p:cNvSpPr/>
            <p:nvPr/>
          </p:nvSpPr>
          <p:spPr bwMode="auto">
            <a:xfrm>
              <a:off x="7569206" y="285728"/>
              <a:ext cx="428627" cy="285752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600"/>
            </a:p>
          </p:txBody>
        </p:sp>
        <p:sp>
          <p:nvSpPr>
            <p:cNvPr id="22" name="Right Arrow 21"/>
            <p:cNvSpPr/>
            <p:nvPr/>
          </p:nvSpPr>
          <p:spPr bwMode="auto">
            <a:xfrm>
              <a:off x="6643690" y="485754"/>
              <a:ext cx="142876" cy="157164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23" name="Rounded Rectangle 22"/>
            <p:cNvSpPr/>
            <p:nvPr/>
          </p:nvSpPr>
          <p:spPr bwMode="auto">
            <a:xfrm>
              <a:off x="8286759" y="285728"/>
              <a:ext cx="428627" cy="285752"/>
            </a:xfrm>
            <a:prstGeom prst="round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600"/>
            </a:p>
          </p:txBody>
        </p:sp>
        <p:sp>
          <p:nvSpPr>
            <p:cNvPr id="24" name="Rounded Rectangle 23"/>
            <p:cNvSpPr/>
            <p:nvPr/>
          </p:nvSpPr>
          <p:spPr bwMode="auto">
            <a:xfrm>
              <a:off x="6143625" y="642918"/>
              <a:ext cx="428627" cy="285752"/>
            </a:xfrm>
            <a:prstGeom prst="round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600"/>
            </a:p>
          </p:txBody>
        </p:sp>
        <p:sp>
          <p:nvSpPr>
            <p:cNvPr id="25" name="Rounded Rectangle 24"/>
            <p:cNvSpPr/>
            <p:nvPr/>
          </p:nvSpPr>
          <p:spPr bwMode="auto">
            <a:xfrm>
              <a:off x="6858003" y="642918"/>
              <a:ext cx="428627" cy="28575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600"/>
            </a:p>
          </p:txBody>
        </p:sp>
        <p:sp>
          <p:nvSpPr>
            <p:cNvPr id="26" name="Rounded Rectangle 25"/>
            <p:cNvSpPr/>
            <p:nvPr/>
          </p:nvSpPr>
          <p:spPr bwMode="auto">
            <a:xfrm>
              <a:off x="7569206" y="642918"/>
              <a:ext cx="428627" cy="285752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600"/>
            </a:p>
          </p:txBody>
        </p:sp>
        <p:sp>
          <p:nvSpPr>
            <p:cNvPr id="27" name="Rounded Rectangle 26"/>
            <p:cNvSpPr/>
            <p:nvPr/>
          </p:nvSpPr>
          <p:spPr bwMode="auto">
            <a:xfrm>
              <a:off x="8286759" y="642918"/>
              <a:ext cx="428627" cy="285752"/>
            </a:xfrm>
            <a:prstGeom prst="round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600"/>
            </a:p>
          </p:txBody>
        </p:sp>
        <p:sp>
          <p:nvSpPr>
            <p:cNvPr id="28" name="Right Arrow 27"/>
            <p:cNvSpPr/>
            <p:nvPr/>
          </p:nvSpPr>
          <p:spPr bwMode="auto">
            <a:xfrm>
              <a:off x="7358068" y="500042"/>
              <a:ext cx="142876" cy="157163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29" name="Right Arrow 28"/>
            <p:cNvSpPr/>
            <p:nvPr/>
          </p:nvSpPr>
          <p:spPr bwMode="auto">
            <a:xfrm>
              <a:off x="8072446" y="500042"/>
              <a:ext cx="142876" cy="157163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sp>
        <p:nvSpPr>
          <p:cNvPr id="35" name="Rounded Rectangle 34"/>
          <p:cNvSpPr/>
          <p:nvPr/>
        </p:nvSpPr>
        <p:spPr bwMode="auto">
          <a:xfrm>
            <a:off x="1571625" y="3143250"/>
            <a:ext cx="1571625" cy="2071688"/>
          </a:xfrm>
          <a:prstGeom prst="roundRect">
            <a:avLst>
              <a:gd name="adj" fmla="val 7469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/>
          <a:lstStyle/>
          <a:p>
            <a:pPr>
              <a:defRPr/>
            </a:pPr>
            <a:r>
              <a:rPr lang="en-US" sz="1200" dirty="0" err="1"/>
              <a:t>Aplicación</a:t>
            </a:r>
            <a:r>
              <a:rPr lang="en-US" sz="1200" dirty="0"/>
              <a:t> X</a:t>
            </a:r>
          </a:p>
        </p:txBody>
      </p:sp>
      <p:sp>
        <p:nvSpPr>
          <p:cNvPr id="36" name="Rounded Rectangle 35"/>
          <p:cNvSpPr/>
          <p:nvPr/>
        </p:nvSpPr>
        <p:spPr bwMode="auto">
          <a:xfrm>
            <a:off x="2000250" y="4857750"/>
            <a:ext cx="1000125" cy="274638"/>
          </a:xfrm>
          <a:prstGeom prst="roundRect">
            <a:avLst>
              <a:gd name="adj" fmla="val 9980"/>
            </a:avLst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/>
          <a:lstStyle/>
          <a:p>
            <a:pPr algn="r">
              <a:defRPr/>
            </a:pPr>
            <a:r>
              <a:rPr lang="es-AR" sz="1200" dirty="0"/>
              <a:t>Integración</a:t>
            </a:r>
            <a:endParaRPr lang="en-US" sz="1200" dirty="0"/>
          </a:p>
        </p:txBody>
      </p:sp>
      <p:sp>
        <p:nvSpPr>
          <p:cNvPr id="37" name="Rounded Rectangle 36"/>
          <p:cNvSpPr>
            <a:spLocks noChangeAspect="1"/>
          </p:cNvSpPr>
          <p:nvPr/>
        </p:nvSpPr>
        <p:spPr bwMode="auto">
          <a:xfrm rot="16200000">
            <a:off x="2255838" y="4041775"/>
            <a:ext cx="1131888" cy="357187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/>
          <a:lstStyle/>
          <a:p>
            <a:pPr algn="r">
              <a:defRPr/>
            </a:pPr>
            <a:r>
              <a:rPr lang="es-AR" sz="1200" dirty="0"/>
              <a:t>Servicios</a:t>
            </a:r>
            <a:endParaRPr lang="en-US" sz="1200" dirty="0"/>
          </a:p>
        </p:txBody>
      </p:sp>
      <p:sp>
        <p:nvSpPr>
          <p:cNvPr id="38" name="Rounded Rectangle 37"/>
          <p:cNvSpPr>
            <a:spLocks noChangeAspect="1"/>
          </p:cNvSpPr>
          <p:nvPr/>
        </p:nvSpPr>
        <p:spPr bwMode="auto">
          <a:xfrm rot="16200000">
            <a:off x="1398588" y="4041775"/>
            <a:ext cx="1131888" cy="357187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/>
          <a:lstStyle/>
          <a:p>
            <a:pPr algn="r">
              <a:defRPr/>
            </a:pPr>
            <a:r>
              <a:rPr lang="es-AR" sz="1200" dirty="0"/>
              <a:t>Persistencia</a:t>
            </a:r>
            <a:endParaRPr lang="en-US" sz="1200" dirty="0"/>
          </a:p>
        </p:txBody>
      </p:sp>
      <p:sp>
        <p:nvSpPr>
          <p:cNvPr id="39" name="Rounded Rectangle 38"/>
          <p:cNvSpPr>
            <a:spLocks noChangeAspect="1"/>
          </p:cNvSpPr>
          <p:nvPr/>
        </p:nvSpPr>
        <p:spPr bwMode="auto">
          <a:xfrm rot="16200000">
            <a:off x="1827213" y="4041775"/>
            <a:ext cx="1131888" cy="357187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/>
          <a:lstStyle/>
          <a:p>
            <a:pPr algn="r">
              <a:defRPr/>
            </a:pPr>
            <a:r>
              <a:rPr lang="es-AR" sz="1200" dirty="0"/>
              <a:t>Negocio</a:t>
            </a:r>
            <a:endParaRPr lang="en-US" sz="1200" dirty="0"/>
          </a:p>
        </p:txBody>
      </p:sp>
      <p:sp>
        <p:nvSpPr>
          <p:cNvPr id="43" name="Rounded Rectangle 42"/>
          <p:cNvSpPr>
            <a:spLocks noChangeAspect="1"/>
          </p:cNvSpPr>
          <p:nvPr/>
        </p:nvSpPr>
        <p:spPr bwMode="auto">
          <a:xfrm>
            <a:off x="3429000" y="3786188"/>
            <a:ext cx="1131888" cy="357187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/>
          <a:lstStyle/>
          <a:p>
            <a:pPr algn="ctr">
              <a:defRPr/>
            </a:pPr>
            <a:r>
              <a:rPr lang="es-AR" sz="1200" dirty="0" err="1"/>
              <a:t>Frontend</a:t>
            </a:r>
            <a:endParaRPr lang="en-US" sz="1200" dirty="0"/>
          </a:p>
        </p:txBody>
      </p:sp>
      <p:graphicFrame>
        <p:nvGraphicFramePr>
          <p:cNvPr id="1026" name="Object 2"/>
          <p:cNvGraphicFramePr>
            <a:graphicFrameLocks noChangeAspect="1"/>
          </p:cNvGraphicFramePr>
          <p:nvPr/>
        </p:nvGraphicFramePr>
        <p:xfrm>
          <a:off x="5859463" y="2924175"/>
          <a:ext cx="1027112" cy="981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5" name="Visio" r:id="rId4" imgW="2981706" imgH="3103626" progId="Visio.Drawing.11">
                  <p:embed/>
                </p:oleObj>
              </mc:Choice>
              <mc:Fallback>
                <p:oleObj name="Visio" r:id="rId4" imgW="2981706" imgH="3103626" progId="Visio.Drawing.11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59463" y="2924175"/>
                        <a:ext cx="1027112" cy="981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" name="Left-Right Arrow 31"/>
          <p:cNvSpPr/>
          <p:nvPr/>
        </p:nvSpPr>
        <p:spPr>
          <a:xfrm rot="20252816">
            <a:off x="4640263" y="3598863"/>
            <a:ext cx="925512" cy="168275"/>
          </a:xfrm>
          <a:prstGeom prst="left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3" name="Left-Right Arrow 32"/>
          <p:cNvSpPr/>
          <p:nvPr/>
        </p:nvSpPr>
        <p:spPr>
          <a:xfrm rot="1081235">
            <a:off x="3098800" y="4783138"/>
            <a:ext cx="2773363" cy="149225"/>
          </a:xfrm>
          <a:prstGeom prst="left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4" name="Left-Right Arrow 33"/>
          <p:cNvSpPr/>
          <p:nvPr/>
        </p:nvSpPr>
        <p:spPr>
          <a:xfrm rot="892491">
            <a:off x="4649788" y="4116388"/>
            <a:ext cx="925512" cy="166687"/>
          </a:xfrm>
          <a:prstGeom prst="left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1040" name="Picture 29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072188" y="4000500"/>
            <a:ext cx="390525" cy="809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41" name="Picture 30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143625" y="5214938"/>
            <a:ext cx="561975" cy="56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AR" smtClean="0"/>
              <a:t>Análisis – Enfoques de arquitecturas</a:t>
            </a:r>
            <a:endParaRPr lang="en-US" smtClean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76250" y="639763"/>
            <a:ext cx="8448675" cy="228600"/>
          </a:xfrm>
        </p:spPr>
        <p:txBody>
          <a:bodyPr rtlCol="0"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s-AR" dirty="0" smtClean="0"/>
              <a:t>Esquema de escalabilidad</a:t>
            </a:r>
            <a:endParaRPr lang="en-US" dirty="0"/>
          </a:p>
        </p:txBody>
      </p:sp>
      <p:grpSp>
        <p:nvGrpSpPr>
          <p:cNvPr id="2" name="Group 13"/>
          <p:cNvGrpSpPr>
            <a:grpSpLocks/>
          </p:cNvGrpSpPr>
          <p:nvPr/>
        </p:nvGrpSpPr>
        <p:grpSpPr bwMode="auto">
          <a:xfrm>
            <a:off x="6143625" y="285750"/>
            <a:ext cx="2571750" cy="642938"/>
            <a:chOff x="6143625" y="285728"/>
            <a:chExt cx="2571761" cy="642942"/>
          </a:xfrm>
        </p:grpSpPr>
        <p:sp>
          <p:nvSpPr>
            <p:cNvPr id="80" name="Rounded Rectangle 79"/>
            <p:cNvSpPr/>
            <p:nvPr/>
          </p:nvSpPr>
          <p:spPr bwMode="auto">
            <a:xfrm>
              <a:off x="6143625" y="285728"/>
              <a:ext cx="428627" cy="285752"/>
            </a:xfrm>
            <a:prstGeom prst="round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600" dirty="0"/>
            </a:p>
          </p:txBody>
        </p:sp>
        <p:sp>
          <p:nvSpPr>
            <p:cNvPr id="81" name="Rounded Rectangle 80"/>
            <p:cNvSpPr/>
            <p:nvPr/>
          </p:nvSpPr>
          <p:spPr bwMode="auto">
            <a:xfrm>
              <a:off x="6858003" y="285728"/>
              <a:ext cx="428627" cy="285752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600" dirty="0"/>
            </a:p>
          </p:txBody>
        </p:sp>
        <p:sp>
          <p:nvSpPr>
            <p:cNvPr id="82" name="Rounded Rectangle 81"/>
            <p:cNvSpPr/>
            <p:nvPr/>
          </p:nvSpPr>
          <p:spPr bwMode="auto">
            <a:xfrm>
              <a:off x="7569206" y="285728"/>
              <a:ext cx="428627" cy="285752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600" dirty="0"/>
            </a:p>
          </p:txBody>
        </p:sp>
        <p:sp>
          <p:nvSpPr>
            <p:cNvPr id="83" name="Right Arrow 82"/>
            <p:cNvSpPr/>
            <p:nvPr/>
          </p:nvSpPr>
          <p:spPr bwMode="auto">
            <a:xfrm>
              <a:off x="6643690" y="485754"/>
              <a:ext cx="142876" cy="157164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84" name="Rounded Rectangle 83"/>
            <p:cNvSpPr/>
            <p:nvPr/>
          </p:nvSpPr>
          <p:spPr bwMode="auto">
            <a:xfrm>
              <a:off x="8286759" y="285728"/>
              <a:ext cx="428627" cy="285752"/>
            </a:xfrm>
            <a:prstGeom prst="round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600" dirty="0"/>
            </a:p>
          </p:txBody>
        </p:sp>
        <p:sp>
          <p:nvSpPr>
            <p:cNvPr id="85" name="Rounded Rectangle 84"/>
            <p:cNvSpPr/>
            <p:nvPr/>
          </p:nvSpPr>
          <p:spPr bwMode="auto">
            <a:xfrm>
              <a:off x="6143625" y="642918"/>
              <a:ext cx="428627" cy="285752"/>
            </a:xfrm>
            <a:prstGeom prst="round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600" dirty="0"/>
            </a:p>
          </p:txBody>
        </p:sp>
        <p:sp>
          <p:nvSpPr>
            <p:cNvPr id="86" name="Rounded Rectangle 85"/>
            <p:cNvSpPr/>
            <p:nvPr/>
          </p:nvSpPr>
          <p:spPr bwMode="auto">
            <a:xfrm>
              <a:off x="6858003" y="642918"/>
              <a:ext cx="428627" cy="28575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600" dirty="0"/>
            </a:p>
          </p:txBody>
        </p:sp>
        <p:sp>
          <p:nvSpPr>
            <p:cNvPr id="87" name="Rounded Rectangle 86"/>
            <p:cNvSpPr/>
            <p:nvPr/>
          </p:nvSpPr>
          <p:spPr bwMode="auto">
            <a:xfrm>
              <a:off x="7569206" y="642918"/>
              <a:ext cx="428627" cy="285752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600" dirty="0"/>
            </a:p>
          </p:txBody>
        </p:sp>
        <p:sp>
          <p:nvSpPr>
            <p:cNvPr id="88" name="Rounded Rectangle 87"/>
            <p:cNvSpPr/>
            <p:nvPr/>
          </p:nvSpPr>
          <p:spPr bwMode="auto">
            <a:xfrm>
              <a:off x="8286759" y="642918"/>
              <a:ext cx="428627" cy="285752"/>
            </a:xfrm>
            <a:prstGeom prst="round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600" dirty="0"/>
            </a:p>
          </p:txBody>
        </p:sp>
        <p:sp>
          <p:nvSpPr>
            <p:cNvPr id="89" name="Right Arrow 88"/>
            <p:cNvSpPr/>
            <p:nvPr/>
          </p:nvSpPr>
          <p:spPr bwMode="auto">
            <a:xfrm>
              <a:off x="7358068" y="500042"/>
              <a:ext cx="142876" cy="157163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90" name="Right Arrow 89"/>
            <p:cNvSpPr/>
            <p:nvPr/>
          </p:nvSpPr>
          <p:spPr bwMode="auto">
            <a:xfrm>
              <a:off x="8072446" y="500042"/>
              <a:ext cx="142876" cy="157163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899592" y="1340768"/>
            <a:ext cx="2580332" cy="5168031"/>
            <a:chOff x="1271588" y="1357313"/>
            <a:chExt cx="2000250" cy="4357687"/>
          </a:xfrm>
        </p:grpSpPr>
        <p:grpSp>
          <p:nvGrpSpPr>
            <p:cNvPr id="3" name="Group 92"/>
            <p:cNvGrpSpPr>
              <a:grpSpLocks/>
            </p:cNvGrpSpPr>
            <p:nvPr/>
          </p:nvGrpSpPr>
          <p:grpSpPr bwMode="auto">
            <a:xfrm>
              <a:off x="1271588" y="2014538"/>
              <a:ext cx="2000250" cy="642937"/>
              <a:chOff x="2000232" y="1714488"/>
              <a:chExt cx="2000264" cy="642942"/>
            </a:xfrm>
          </p:grpSpPr>
          <p:sp>
            <p:nvSpPr>
              <p:cNvPr id="79" name="Rounded Rectangle 78"/>
              <p:cNvSpPr/>
              <p:nvPr/>
            </p:nvSpPr>
            <p:spPr>
              <a:xfrm>
                <a:off x="2143108" y="1857364"/>
                <a:ext cx="1857388" cy="500066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s-AR" sz="1200" dirty="0" err="1"/>
                  <a:t>Cluster</a:t>
                </a:r>
                <a:r>
                  <a:rPr lang="es-AR" sz="1200" dirty="0"/>
                  <a:t> de web servers</a:t>
                </a:r>
                <a:endParaRPr lang="en-US" sz="1200" dirty="0"/>
              </a:p>
            </p:txBody>
          </p:sp>
          <p:sp>
            <p:nvSpPr>
              <p:cNvPr id="91" name="Rounded Rectangle 90"/>
              <p:cNvSpPr/>
              <p:nvPr/>
            </p:nvSpPr>
            <p:spPr>
              <a:xfrm>
                <a:off x="2071669" y="1785926"/>
                <a:ext cx="1857388" cy="500067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s-AR" sz="1200" dirty="0" err="1"/>
                  <a:t>Cluster</a:t>
                </a:r>
                <a:r>
                  <a:rPr lang="es-AR" sz="1200" dirty="0"/>
                  <a:t> de web servers</a:t>
                </a:r>
                <a:endParaRPr lang="en-US" sz="1200" dirty="0"/>
              </a:p>
            </p:txBody>
          </p:sp>
          <p:sp>
            <p:nvSpPr>
              <p:cNvPr id="92" name="Rounded Rectangle 91"/>
              <p:cNvSpPr/>
              <p:nvPr/>
            </p:nvSpPr>
            <p:spPr>
              <a:xfrm>
                <a:off x="2000232" y="1714488"/>
                <a:ext cx="1857388" cy="500066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s-AR" sz="1200" dirty="0" err="1"/>
                  <a:t>Cluster</a:t>
                </a:r>
                <a:r>
                  <a:rPr lang="es-AR" sz="1200" dirty="0"/>
                  <a:t> de web servers</a:t>
                </a:r>
                <a:endParaRPr lang="en-US" sz="1200" dirty="0"/>
              </a:p>
            </p:txBody>
          </p:sp>
        </p:grpSp>
        <p:grpSp>
          <p:nvGrpSpPr>
            <p:cNvPr id="4" name="Group 93"/>
            <p:cNvGrpSpPr>
              <a:grpSpLocks/>
            </p:cNvGrpSpPr>
            <p:nvPr/>
          </p:nvGrpSpPr>
          <p:grpSpPr bwMode="auto">
            <a:xfrm>
              <a:off x="1271588" y="3543300"/>
              <a:ext cx="2000250" cy="642938"/>
              <a:chOff x="2000232" y="1714488"/>
              <a:chExt cx="2000264" cy="642942"/>
            </a:xfrm>
          </p:grpSpPr>
          <p:sp>
            <p:nvSpPr>
              <p:cNvPr id="95" name="Rounded Rectangle 94"/>
              <p:cNvSpPr/>
              <p:nvPr/>
            </p:nvSpPr>
            <p:spPr>
              <a:xfrm>
                <a:off x="2143108" y="1857364"/>
                <a:ext cx="1857388" cy="500066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s-AR" sz="1200" dirty="0" err="1"/>
                  <a:t>Cluster</a:t>
                </a:r>
                <a:r>
                  <a:rPr lang="es-AR" sz="1200" dirty="0"/>
                  <a:t> de web servers</a:t>
                </a:r>
                <a:endParaRPr lang="en-US" sz="1200" dirty="0"/>
              </a:p>
            </p:txBody>
          </p:sp>
          <p:sp>
            <p:nvSpPr>
              <p:cNvPr id="96" name="Rounded Rectangle 95"/>
              <p:cNvSpPr/>
              <p:nvPr/>
            </p:nvSpPr>
            <p:spPr>
              <a:xfrm>
                <a:off x="2071669" y="1785926"/>
                <a:ext cx="1857388" cy="500065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s-AR" sz="1200" dirty="0" err="1"/>
                  <a:t>Cluster</a:t>
                </a:r>
                <a:r>
                  <a:rPr lang="es-AR" sz="1200" dirty="0"/>
                  <a:t> de web servers</a:t>
                </a:r>
                <a:endParaRPr lang="en-US" sz="1200" dirty="0"/>
              </a:p>
            </p:txBody>
          </p:sp>
          <p:sp>
            <p:nvSpPr>
              <p:cNvPr id="97" name="Rounded Rectangle 96"/>
              <p:cNvSpPr/>
              <p:nvPr/>
            </p:nvSpPr>
            <p:spPr>
              <a:xfrm>
                <a:off x="2000232" y="1714488"/>
                <a:ext cx="1857388" cy="500066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s-AR" sz="1200" dirty="0" err="1"/>
                  <a:t>Cluster</a:t>
                </a:r>
                <a:r>
                  <a:rPr lang="es-AR" sz="1200" dirty="0"/>
                  <a:t> de </a:t>
                </a:r>
                <a:r>
                  <a:rPr lang="es-AR" sz="1200" dirty="0" err="1"/>
                  <a:t>application</a:t>
                </a:r>
                <a:r>
                  <a:rPr lang="es-AR" sz="1200" dirty="0"/>
                  <a:t> servers</a:t>
                </a:r>
                <a:endParaRPr lang="en-US" sz="1200" dirty="0"/>
              </a:p>
            </p:txBody>
          </p:sp>
        </p:grpSp>
        <p:grpSp>
          <p:nvGrpSpPr>
            <p:cNvPr id="5" name="Group 99"/>
            <p:cNvGrpSpPr>
              <a:grpSpLocks/>
            </p:cNvGrpSpPr>
            <p:nvPr/>
          </p:nvGrpSpPr>
          <p:grpSpPr bwMode="auto">
            <a:xfrm>
              <a:off x="1700213" y="2886075"/>
              <a:ext cx="1143000" cy="428625"/>
              <a:chOff x="2786050" y="3071810"/>
              <a:chExt cx="1143008" cy="428628"/>
            </a:xfrm>
          </p:grpSpPr>
          <p:sp>
            <p:nvSpPr>
              <p:cNvPr id="98" name="Rounded Rectangle 97"/>
              <p:cNvSpPr/>
              <p:nvPr/>
            </p:nvSpPr>
            <p:spPr>
              <a:xfrm>
                <a:off x="2857487" y="3143249"/>
                <a:ext cx="1071571" cy="357189"/>
              </a:xfrm>
              <a:prstGeom prst="round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200" dirty="0"/>
              </a:p>
            </p:txBody>
          </p:sp>
          <p:sp>
            <p:nvSpPr>
              <p:cNvPr id="99" name="Rounded Rectangle 98"/>
              <p:cNvSpPr/>
              <p:nvPr/>
            </p:nvSpPr>
            <p:spPr>
              <a:xfrm>
                <a:off x="2786050" y="3071810"/>
                <a:ext cx="1071569" cy="357191"/>
              </a:xfrm>
              <a:prstGeom prst="round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s-AR" sz="1200" dirty="0"/>
                  <a:t>Load </a:t>
                </a:r>
                <a:r>
                  <a:rPr lang="es-AR" sz="1200" dirty="0" err="1"/>
                  <a:t>balancers</a:t>
                </a:r>
                <a:endParaRPr lang="en-US" sz="1200" dirty="0"/>
              </a:p>
            </p:txBody>
          </p:sp>
        </p:grpSp>
        <p:grpSp>
          <p:nvGrpSpPr>
            <p:cNvPr id="6" name="Group 100"/>
            <p:cNvGrpSpPr>
              <a:grpSpLocks/>
            </p:cNvGrpSpPr>
            <p:nvPr/>
          </p:nvGrpSpPr>
          <p:grpSpPr bwMode="auto">
            <a:xfrm>
              <a:off x="1700213" y="1357313"/>
              <a:ext cx="1143000" cy="428625"/>
              <a:chOff x="2786050" y="3071810"/>
              <a:chExt cx="1143008" cy="428628"/>
            </a:xfrm>
          </p:grpSpPr>
          <p:sp>
            <p:nvSpPr>
              <p:cNvPr id="102" name="Rounded Rectangle 101"/>
              <p:cNvSpPr/>
              <p:nvPr/>
            </p:nvSpPr>
            <p:spPr>
              <a:xfrm>
                <a:off x="2857487" y="3143247"/>
                <a:ext cx="1071571" cy="357191"/>
              </a:xfrm>
              <a:prstGeom prst="round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200" dirty="0"/>
              </a:p>
            </p:txBody>
          </p:sp>
          <p:sp>
            <p:nvSpPr>
              <p:cNvPr id="103" name="Rounded Rectangle 102"/>
              <p:cNvSpPr/>
              <p:nvPr/>
            </p:nvSpPr>
            <p:spPr>
              <a:xfrm>
                <a:off x="2786050" y="3071810"/>
                <a:ext cx="1071569" cy="357189"/>
              </a:xfrm>
              <a:prstGeom prst="round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s-AR" sz="1200" dirty="0"/>
                  <a:t>Load </a:t>
                </a:r>
                <a:r>
                  <a:rPr lang="es-AR" sz="1200" dirty="0" err="1"/>
                  <a:t>balancers</a:t>
                </a:r>
                <a:endParaRPr lang="en-US" sz="1200" dirty="0"/>
              </a:p>
            </p:txBody>
          </p:sp>
        </p:grpSp>
        <p:grpSp>
          <p:nvGrpSpPr>
            <p:cNvPr id="8" name="Group 103"/>
            <p:cNvGrpSpPr>
              <a:grpSpLocks/>
            </p:cNvGrpSpPr>
            <p:nvPr/>
          </p:nvGrpSpPr>
          <p:grpSpPr bwMode="auto">
            <a:xfrm>
              <a:off x="1271588" y="5072063"/>
              <a:ext cx="2000250" cy="642937"/>
              <a:chOff x="2000232" y="1714488"/>
              <a:chExt cx="2000264" cy="642942"/>
            </a:xfrm>
          </p:grpSpPr>
          <p:sp>
            <p:nvSpPr>
              <p:cNvPr id="105" name="Rounded Rectangle 104"/>
              <p:cNvSpPr/>
              <p:nvPr/>
            </p:nvSpPr>
            <p:spPr>
              <a:xfrm>
                <a:off x="2143108" y="1857364"/>
                <a:ext cx="1857388" cy="500066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s-AR" sz="1200" dirty="0" err="1"/>
                  <a:t>Cluster</a:t>
                </a:r>
                <a:r>
                  <a:rPr lang="es-AR" sz="1200" dirty="0"/>
                  <a:t> de web servers</a:t>
                </a:r>
                <a:endParaRPr lang="en-US" sz="1200" dirty="0"/>
              </a:p>
            </p:txBody>
          </p:sp>
          <p:sp>
            <p:nvSpPr>
              <p:cNvPr id="106" name="Rounded Rectangle 105"/>
              <p:cNvSpPr/>
              <p:nvPr/>
            </p:nvSpPr>
            <p:spPr>
              <a:xfrm>
                <a:off x="2071669" y="1785926"/>
                <a:ext cx="1857388" cy="500067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s-AR" sz="1200" dirty="0" err="1"/>
                  <a:t>Cluster</a:t>
                </a:r>
                <a:r>
                  <a:rPr lang="es-AR" sz="1200" dirty="0"/>
                  <a:t> de web servers</a:t>
                </a:r>
                <a:endParaRPr lang="en-US" sz="1200" dirty="0"/>
              </a:p>
            </p:txBody>
          </p:sp>
          <p:sp>
            <p:nvSpPr>
              <p:cNvPr id="107" name="Rounded Rectangle 106"/>
              <p:cNvSpPr/>
              <p:nvPr/>
            </p:nvSpPr>
            <p:spPr>
              <a:xfrm>
                <a:off x="2000232" y="1714488"/>
                <a:ext cx="1857388" cy="500066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s-AR" sz="1200" dirty="0" err="1"/>
                  <a:t>Cluster</a:t>
                </a:r>
                <a:r>
                  <a:rPr lang="es-AR" sz="1200" dirty="0"/>
                  <a:t> de </a:t>
                </a:r>
                <a:r>
                  <a:rPr lang="es-AR" sz="1200" dirty="0" err="1"/>
                  <a:t>database</a:t>
                </a:r>
                <a:r>
                  <a:rPr lang="es-AR" sz="1200" dirty="0"/>
                  <a:t> servers</a:t>
                </a:r>
                <a:endParaRPr lang="en-US" sz="1200" dirty="0"/>
              </a:p>
            </p:txBody>
          </p:sp>
        </p:grpSp>
        <p:grpSp>
          <p:nvGrpSpPr>
            <p:cNvPr id="9" name="Group 107"/>
            <p:cNvGrpSpPr>
              <a:grpSpLocks/>
            </p:cNvGrpSpPr>
            <p:nvPr/>
          </p:nvGrpSpPr>
          <p:grpSpPr bwMode="auto">
            <a:xfrm>
              <a:off x="1700213" y="4414838"/>
              <a:ext cx="1143000" cy="428625"/>
              <a:chOff x="2786050" y="3071810"/>
              <a:chExt cx="1143008" cy="428628"/>
            </a:xfrm>
          </p:grpSpPr>
          <p:sp>
            <p:nvSpPr>
              <p:cNvPr id="109" name="Rounded Rectangle 108"/>
              <p:cNvSpPr/>
              <p:nvPr/>
            </p:nvSpPr>
            <p:spPr>
              <a:xfrm>
                <a:off x="2857487" y="3143247"/>
                <a:ext cx="1071571" cy="357191"/>
              </a:xfrm>
              <a:prstGeom prst="round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200" dirty="0"/>
              </a:p>
            </p:txBody>
          </p:sp>
          <p:sp>
            <p:nvSpPr>
              <p:cNvPr id="110" name="Rounded Rectangle 109"/>
              <p:cNvSpPr/>
              <p:nvPr/>
            </p:nvSpPr>
            <p:spPr>
              <a:xfrm>
                <a:off x="2786050" y="3071810"/>
                <a:ext cx="1071569" cy="357189"/>
              </a:xfrm>
              <a:prstGeom prst="round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s-AR" sz="1200" dirty="0"/>
                  <a:t>Load </a:t>
                </a:r>
                <a:r>
                  <a:rPr lang="es-AR" sz="1200" dirty="0" err="1"/>
                  <a:t>balancers</a:t>
                </a:r>
                <a:endParaRPr lang="en-US" sz="1200" dirty="0"/>
              </a:p>
            </p:txBody>
          </p:sp>
        </p:grpSp>
        <p:sp>
          <p:nvSpPr>
            <p:cNvPr id="112" name="Left-Right Arrow 111"/>
            <p:cNvSpPr/>
            <p:nvPr/>
          </p:nvSpPr>
          <p:spPr>
            <a:xfrm rot="5400000">
              <a:off x="2143125" y="1857376"/>
              <a:ext cx="249237" cy="106362"/>
            </a:xfrm>
            <a:prstGeom prst="leftRightArrow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13" name="Left-Right Arrow 112"/>
            <p:cNvSpPr/>
            <p:nvPr/>
          </p:nvSpPr>
          <p:spPr>
            <a:xfrm rot="5400000">
              <a:off x="2142331" y="2678907"/>
              <a:ext cx="250825" cy="106362"/>
            </a:xfrm>
            <a:prstGeom prst="leftRightArrow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14" name="Left-Right Arrow 113"/>
            <p:cNvSpPr/>
            <p:nvPr/>
          </p:nvSpPr>
          <p:spPr>
            <a:xfrm rot="5400000">
              <a:off x="2142331" y="3393282"/>
              <a:ext cx="250825" cy="106362"/>
            </a:xfrm>
            <a:prstGeom prst="leftRightArrow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15" name="Left-Right Arrow 114"/>
            <p:cNvSpPr/>
            <p:nvPr/>
          </p:nvSpPr>
          <p:spPr>
            <a:xfrm rot="5400000">
              <a:off x="2142331" y="4215607"/>
              <a:ext cx="250825" cy="106362"/>
            </a:xfrm>
            <a:prstGeom prst="leftRightArrow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16" name="Left-Right Arrow 115"/>
            <p:cNvSpPr/>
            <p:nvPr/>
          </p:nvSpPr>
          <p:spPr>
            <a:xfrm rot="5400000">
              <a:off x="2142331" y="4929982"/>
              <a:ext cx="250825" cy="106362"/>
            </a:xfrm>
            <a:prstGeom prst="leftRightArrow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sp>
        <p:nvSpPr>
          <p:cNvPr id="22544" name="Content Placeholder 5"/>
          <p:cNvSpPr>
            <a:spLocks noGrp="1"/>
          </p:cNvSpPr>
          <p:nvPr>
            <p:ph idx="4294967295"/>
          </p:nvPr>
        </p:nvSpPr>
        <p:spPr>
          <a:xfrm>
            <a:off x="4139953" y="1428750"/>
            <a:ext cx="4752528" cy="5429250"/>
          </a:xfrm>
        </p:spPr>
        <p:txBody>
          <a:bodyPr>
            <a:normAutofit/>
          </a:bodyPr>
          <a:lstStyle/>
          <a:p>
            <a:pPr marL="173038" lvl="1" eaLnBrk="1" hangingPunct="1">
              <a:lnSpc>
                <a:spcPct val="150000"/>
              </a:lnSpc>
              <a:buClrTx/>
              <a:buFont typeface="Arial" pitchFamily="34" charset="0"/>
              <a:buBlip>
                <a:blip r:embed="rId3"/>
              </a:buBlip>
            </a:pPr>
            <a:r>
              <a:rPr lang="es-AR" sz="1600" dirty="0" smtClean="0"/>
              <a:t>El esquema de escalabilidad plantea la división vertical de la aplicación en servidores web, de aplicación y de base de datos.</a:t>
            </a:r>
          </a:p>
          <a:p>
            <a:pPr marL="173038" lvl="1" eaLnBrk="1" hangingPunct="1">
              <a:lnSpc>
                <a:spcPct val="150000"/>
              </a:lnSpc>
              <a:buClrTx/>
              <a:buFont typeface="Arial" pitchFamily="34" charset="0"/>
              <a:buBlip>
                <a:blip r:embed="rId3"/>
              </a:buBlip>
            </a:pPr>
            <a:r>
              <a:rPr lang="es-AR" sz="1600" dirty="0" smtClean="0"/>
              <a:t>Cada </a:t>
            </a:r>
            <a:r>
              <a:rPr lang="es-AR" sz="1600" dirty="0" err="1" smtClean="0"/>
              <a:t>cluster</a:t>
            </a:r>
            <a:r>
              <a:rPr lang="es-AR" sz="1600" dirty="0" smtClean="0"/>
              <a:t> puede escalar horizontalmente de acuerdo a las necesidades.</a:t>
            </a:r>
          </a:p>
          <a:p>
            <a:pPr marL="173038" lvl="1" eaLnBrk="1" hangingPunct="1">
              <a:lnSpc>
                <a:spcPct val="150000"/>
              </a:lnSpc>
              <a:buClrTx/>
              <a:buFont typeface="Arial" pitchFamily="34" charset="0"/>
              <a:buBlip>
                <a:blip r:embed="rId3"/>
              </a:buBlip>
            </a:pPr>
            <a:r>
              <a:rPr lang="es-AR" sz="1600" dirty="0" smtClean="0"/>
              <a:t>No necesariamente el web server y el </a:t>
            </a:r>
            <a:r>
              <a:rPr lang="es-AR" sz="1600" dirty="0" err="1" smtClean="0"/>
              <a:t>application</a:t>
            </a:r>
            <a:r>
              <a:rPr lang="es-AR" sz="1600" dirty="0" smtClean="0"/>
              <a:t> server deben estar separados.</a:t>
            </a:r>
          </a:p>
          <a:p>
            <a:pPr marL="173038" lvl="1" eaLnBrk="1" hangingPunct="1">
              <a:lnSpc>
                <a:spcPct val="150000"/>
              </a:lnSpc>
              <a:buClrTx/>
              <a:buFont typeface="Arial" pitchFamily="34" charset="0"/>
              <a:buBlip>
                <a:blip r:embed="rId3"/>
              </a:buBlip>
            </a:pPr>
            <a:r>
              <a:rPr lang="es-AR" sz="1600" dirty="0" smtClean="0"/>
              <a:t>Cada </a:t>
            </a:r>
            <a:r>
              <a:rPr lang="es-AR" sz="1600" dirty="0" err="1" smtClean="0"/>
              <a:t>cluster</a:t>
            </a:r>
            <a:r>
              <a:rPr lang="es-AR" sz="1600" dirty="0" smtClean="0"/>
              <a:t> debe tener un load </a:t>
            </a:r>
            <a:r>
              <a:rPr lang="es-AR" sz="1600" dirty="0" err="1" smtClean="0"/>
              <a:t>balancer</a:t>
            </a:r>
            <a:r>
              <a:rPr lang="es-AR" sz="1600" dirty="0" smtClean="0"/>
              <a:t> al frente que distribuya la carga.</a:t>
            </a:r>
          </a:p>
          <a:p>
            <a:pPr marL="173038" lvl="1" eaLnBrk="1" hangingPunct="1">
              <a:lnSpc>
                <a:spcPct val="150000"/>
              </a:lnSpc>
              <a:buClrTx/>
              <a:buFont typeface="Arial" pitchFamily="34" charset="0"/>
              <a:buBlip>
                <a:blip r:embed="rId3"/>
              </a:buBlip>
            </a:pPr>
            <a:r>
              <a:rPr lang="es-AR" sz="1600" dirty="0" smtClean="0"/>
              <a:t>Los load </a:t>
            </a:r>
            <a:r>
              <a:rPr lang="es-AR" sz="1600" dirty="0" err="1" smtClean="0"/>
              <a:t>balancers</a:t>
            </a:r>
            <a:r>
              <a:rPr lang="es-AR" sz="1600" dirty="0" smtClean="0"/>
              <a:t> a su vez deben estar replicados para evitar un SPOF.</a:t>
            </a:r>
            <a:endParaRPr lang="es-ES_tradnl" sz="1600" dirty="0" smtClean="0"/>
          </a:p>
        </p:txBody>
      </p:sp>
      <p:sp>
        <p:nvSpPr>
          <p:cNvPr id="44" name="Slide Number Placeholder 4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F54B1-5C76-4AD1-9017-DEB9004F4194}" type="slidenum">
              <a:rPr lang="es-AR" smtClean="0"/>
              <a:pPr/>
              <a:t>15</a:t>
            </a:fld>
            <a:endParaRPr lang="es-AR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AR" smtClean="0"/>
              <a:t>Análisis – Enfoques de arquitecturas</a:t>
            </a:r>
            <a:endParaRPr lang="en-US" smtClean="0"/>
          </a:p>
        </p:txBody>
      </p:sp>
      <p:sp>
        <p:nvSpPr>
          <p:cNvPr id="33795" name="Content Placeholder 45"/>
          <p:cNvSpPr>
            <a:spLocks noGrp="1"/>
          </p:cNvSpPr>
          <p:nvPr>
            <p:ph idx="1"/>
          </p:nvPr>
        </p:nvSpPr>
        <p:spPr>
          <a:xfrm>
            <a:off x="722313" y="1446212"/>
            <a:ext cx="8242175" cy="2414835"/>
          </a:xfrm>
        </p:spPr>
        <p:txBody>
          <a:bodyPr>
            <a:noAutofit/>
          </a:bodyPr>
          <a:lstStyle/>
          <a:p>
            <a:r>
              <a:rPr lang="es-ES" sz="1600" dirty="0" smtClean="0"/>
              <a:t>Para garantizar el proceso </a:t>
            </a:r>
            <a:r>
              <a:rPr lang="es-ES" sz="1600" dirty="0" err="1" smtClean="0"/>
              <a:t>deploy</a:t>
            </a:r>
            <a:r>
              <a:rPr lang="es-ES" sz="1600" dirty="0" smtClean="0"/>
              <a:t>, es necesario definir diferentes ambientes aislados:</a:t>
            </a:r>
          </a:p>
          <a:p>
            <a:endParaRPr lang="es-ES" sz="1600" dirty="0" smtClean="0"/>
          </a:p>
          <a:p>
            <a:pPr marL="401638" lvl="2" eaLnBrk="1" hangingPunct="1">
              <a:buClrTx/>
              <a:buFont typeface="Arial" pitchFamily="34" charset="0"/>
              <a:buBlip>
                <a:blip r:embed="rId3"/>
              </a:buBlip>
            </a:pPr>
            <a:r>
              <a:rPr lang="es-ES_tradnl" sz="1600" dirty="0" smtClean="0"/>
              <a:t>Ambiente de </a:t>
            </a:r>
            <a:r>
              <a:rPr lang="es-ES" sz="1600" dirty="0" smtClean="0"/>
              <a:t>desarrollo : El desarrollo debe realizarse bajo las mismas condiciones y restricciones que el ambiente de producción. El sistema debe integrase diariamente (integración continua)</a:t>
            </a:r>
          </a:p>
          <a:p>
            <a:pPr marL="401638" lvl="2" eaLnBrk="1" hangingPunct="1">
              <a:buClrTx/>
              <a:buFont typeface="Arial" pitchFamily="34" charset="0"/>
              <a:buBlip>
                <a:blip r:embed="rId3"/>
              </a:buBlip>
            </a:pPr>
            <a:endParaRPr lang="es-ES" sz="1600" dirty="0" smtClean="0"/>
          </a:p>
          <a:p>
            <a:pPr marL="401638" lvl="2" eaLnBrk="1" hangingPunct="1">
              <a:buClrTx/>
              <a:buFont typeface="Arial" pitchFamily="34" charset="0"/>
              <a:buBlip>
                <a:blip r:embed="rId3"/>
              </a:buBlip>
            </a:pPr>
            <a:r>
              <a:rPr lang="es-ES" sz="1600" dirty="0" smtClean="0"/>
              <a:t>Ambiente de </a:t>
            </a:r>
            <a:r>
              <a:rPr lang="es-ES" sz="1600" dirty="0" err="1" smtClean="0"/>
              <a:t>testing</a:t>
            </a:r>
            <a:r>
              <a:rPr lang="es-ES" sz="1600" dirty="0" smtClean="0"/>
              <a:t> : Se ejecutará el plan de </a:t>
            </a:r>
            <a:r>
              <a:rPr lang="es-ES" sz="1600" dirty="0" err="1" smtClean="0"/>
              <a:t>testing</a:t>
            </a:r>
            <a:r>
              <a:rPr lang="es-ES" sz="1600" dirty="0" smtClean="0"/>
              <a:t> asociado al proyecto.</a:t>
            </a:r>
          </a:p>
          <a:p>
            <a:pPr marL="401638" lvl="2" eaLnBrk="1" hangingPunct="1">
              <a:buClrTx/>
              <a:buFont typeface="Arial" pitchFamily="34" charset="0"/>
              <a:buBlip>
                <a:blip r:embed="rId3"/>
              </a:buBlip>
            </a:pPr>
            <a:endParaRPr lang="es-ES" sz="1600" dirty="0" smtClean="0"/>
          </a:p>
          <a:p>
            <a:pPr marL="401638" lvl="2" eaLnBrk="1" hangingPunct="1">
              <a:buClrTx/>
              <a:buFont typeface="Arial" pitchFamily="34" charset="0"/>
              <a:buBlip>
                <a:blip r:embed="rId3"/>
              </a:buBlip>
            </a:pPr>
            <a:r>
              <a:rPr lang="es-ES" sz="1600" dirty="0" smtClean="0"/>
              <a:t>Ambiente de producción: Después de haber cumplido los criterios de aceptación de pruebas definidas.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76250" y="639763"/>
            <a:ext cx="8448675" cy="228600"/>
          </a:xfrm>
        </p:spPr>
        <p:txBody>
          <a:bodyPr rtlCol="0"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s-AR" dirty="0" smtClean="0"/>
              <a:t>Metodología de trabajo – Ambientes</a:t>
            </a:r>
            <a:endParaRPr lang="en-US" dirty="0"/>
          </a:p>
        </p:txBody>
      </p:sp>
      <p:grpSp>
        <p:nvGrpSpPr>
          <p:cNvPr id="2" name="Group 13"/>
          <p:cNvGrpSpPr>
            <a:grpSpLocks/>
          </p:cNvGrpSpPr>
          <p:nvPr/>
        </p:nvGrpSpPr>
        <p:grpSpPr bwMode="auto">
          <a:xfrm>
            <a:off x="6143625" y="285750"/>
            <a:ext cx="2571750" cy="642938"/>
            <a:chOff x="6143625" y="285728"/>
            <a:chExt cx="2571761" cy="642942"/>
          </a:xfrm>
        </p:grpSpPr>
        <p:sp>
          <p:nvSpPr>
            <p:cNvPr id="20" name="Rounded Rectangle 19"/>
            <p:cNvSpPr/>
            <p:nvPr/>
          </p:nvSpPr>
          <p:spPr bwMode="auto">
            <a:xfrm>
              <a:off x="6143625" y="285728"/>
              <a:ext cx="428627" cy="285752"/>
            </a:xfrm>
            <a:prstGeom prst="round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600" dirty="0"/>
            </a:p>
          </p:txBody>
        </p:sp>
        <p:sp>
          <p:nvSpPr>
            <p:cNvPr id="22" name="Rounded Rectangle 21"/>
            <p:cNvSpPr/>
            <p:nvPr/>
          </p:nvSpPr>
          <p:spPr bwMode="auto">
            <a:xfrm>
              <a:off x="6858003" y="285728"/>
              <a:ext cx="428627" cy="285752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600" dirty="0"/>
            </a:p>
          </p:txBody>
        </p:sp>
        <p:sp>
          <p:nvSpPr>
            <p:cNvPr id="26" name="Rounded Rectangle 25"/>
            <p:cNvSpPr/>
            <p:nvPr/>
          </p:nvSpPr>
          <p:spPr bwMode="auto">
            <a:xfrm>
              <a:off x="7569206" y="285728"/>
              <a:ext cx="428627" cy="285752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600" dirty="0"/>
            </a:p>
          </p:txBody>
        </p:sp>
        <p:sp>
          <p:nvSpPr>
            <p:cNvPr id="27" name="Right Arrow 26"/>
            <p:cNvSpPr/>
            <p:nvPr/>
          </p:nvSpPr>
          <p:spPr bwMode="auto">
            <a:xfrm>
              <a:off x="6643690" y="485754"/>
              <a:ext cx="142876" cy="157164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31" name="Rounded Rectangle 30"/>
            <p:cNvSpPr/>
            <p:nvPr/>
          </p:nvSpPr>
          <p:spPr bwMode="auto">
            <a:xfrm>
              <a:off x="8286759" y="285728"/>
              <a:ext cx="428627" cy="285752"/>
            </a:xfrm>
            <a:prstGeom prst="round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600" dirty="0"/>
            </a:p>
          </p:txBody>
        </p:sp>
        <p:sp>
          <p:nvSpPr>
            <p:cNvPr id="32" name="Rounded Rectangle 31"/>
            <p:cNvSpPr/>
            <p:nvPr/>
          </p:nvSpPr>
          <p:spPr bwMode="auto">
            <a:xfrm>
              <a:off x="6143625" y="642918"/>
              <a:ext cx="428627" cy="285752"/>
            </a:xfrm>
            <a:prstGeom prst="round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600" dirty="0"/>
            </a:p>
          </p:txBody>
        </p:sp>
        <p:sp>
          <p:nvSpPr>
            <p:cNvPr id="33" name="Rounded Rectangle 32"/>
            <p:cNvSpPr/>
            <p:nvPr/>
          </p:nvSpPr>
          <p:spPr bwMode="auto">
            <a:xfrm>
              <a:off x="6858003" y="642918"/>
              <a:ext cx="428627" cy="28575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600" dirty="0"/>
            </a:p>
          </p:txBody>
        </p:sp>
        <p:sp>
          <p:nvSpPr>
            <p:cNvPr id="34" name="Rounded Rectangle 33"/>
            <p:cNvSpPr/>
            <p:nvPr/>
          </p:nvSpPr>
          <p:spPr bwMode="auto">
            <a:xfrm>
              <a:off x="7569206" y="642918"/>
              <a:ext cx="428627" cy="285752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600" dirty="0"/>
            </a:p>
          </p:txBody>
        </p:sp>
        <p:sp>
          <p:nvSpPr>
            <p:cNvPr id="35" name="Rounded Rectangle 34"/>
            <p:cNvSpPr/>
            <p:nvPr/>
          </p:nvSpPr>
          <p:spPr bwMode="auto">
            <a:xfrm>
              <a:off x="8286759" y="642918"/>
              <a:ext cx="428627" cy="285752"/>
            </a:xfrm>
            <a:prstGeom prst="round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600" dirty="0"/>
            </a:p>
          </p:txBody>
        </p:sp>
        <p:sp>
          <p:nvSpPr>
            <p:cNvPr id="36" name="Right Arrow 35"/>
            <p:cNvSpPr/>
            <p:nvPr/>
          </p:nvSpPr>
          <p:spPr bwMode="auto">
            <a:xfrm>
              <a:off x="7358068" y="500042"/>
              <a:ext cx="142876" cy="157163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37" name="Right Arrow 36"/>
            <p:cNvSpPr/>
            <p:nvPr/>
          </p:nvSpPr>
          <p:spPr bwMode="auto">
            <a:xfrm>
              <a:off x="8072446" y="500042"/>
              <a:ext cx="142876" cy="157163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sp>
        <p:nvSpPr>
          <p:cNvPr id="47" name="Rounded Rectangle 46"/>
          <p:cNvSpPr/>
          <p:nvPr/>
        </p:nvSpPr>
        <p:spPr>
          <a:xfrm>
            <a:off x="1592163" y="4597673"/>
            <a:ext cx="1714500" cy="642937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s-AR" sz="1400" dirty="0"/>
              <a:t>Ambiente de desarrollo</a:t>
            </a:r>
            <a:endParaRPr lang="en-US" sz="1400" dirty="0"/>
          </a:p>
        </p:txBody>
      </p:sp>
      <p:sp>
        <p:nvSpPr>
          <p:cNvPr id="48" name="Rounded Rectangle 47"/>
          <p:cNvSpPr/>
          <p:nvPr/>
        </p:nvSpPr>
        <p:spPr>
          <a:xfrm>
            <a:off x="3520975" y="5312048"/>
            <a:ext cx="1714500" cy="64293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s-AR" sz="1400" dirty="0"/>
              <a:t>Ambiente de </a:t>
            </a:r>
            <a:r>
              <a:rPr lang="es-AR" sz="1400" dirty="0" err="1"/>
              <a:t>testing</a:t>
            </a:r>
            <a:endParaRPr lang="en-US" sz="1400" dirty="0"/>
          </a:p>
        </p:txBody>
      </p:sp>
      <p:sp>
        <p:nvSpPr>
          <p:cNvPr id="49" name="Rounded Rectangle 48"/>
          <p:cNvSpPr/>
          <p:nvPr/>
        </p:nvSpPr>
        <p:spPr>
          <a:xfrm>
            <a:off x="5449788" y="6026423"/>
            <a:ext cx="1714500" cy="64293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s-AR" sz="1400" dirty="0"/>
              <a:t>Ambiente de producción</a:t>
            </a:r>
            <a:endParaRPr lang="en-US" sz="1400" dirty="0"/>
          </a:p>
        </p:txBody>
      </p:sp>
      <p:sp>
        <p:nvSpPr>
          <p:cNvPr id="50" name="Curved Down Arrow 49"/>
          <p:cNvSpPr/>
          <p:nvPr/>
        </p:nvSpPr>
        <p:spPr>
          <a:xfrm rot="2038801">
            <a:off x="3470175" y="4683398"/>
            <a:ext cx="928688" cy="357187"/>
          </a:xfrm>
          <a:prstGeom prst="curvedDownArrow">
            <a:avLst>
              <a:gd name="adj1" fmla="val 25000"/>
              <a:gd name="adj2" fmla="val 50000"/>
              <a:gd name="adj3" fmla="val 21444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51" name="Curved Down Arrow 50"/>
          <p:cNvSpPr/>
          <p:nvPr/>
        </p:nvSpPr>
        <p:spPr>
          <a:xfrm rot="2038801">
            <a:off x="5398988" y="5397773"/>
            <a:ext cx="928687" cy="357187"/>
          </a:xfrm>
          <a:prstGeom prst="curvedDownArrow">
            <a:avLst>
              <a:gd name="adj1" fmla="val 25000"/>
              <a:gd name="adj2" fmla="val 50000"/>
              <a:gd name="adj3" fmla="val 21444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Rounded Rectangle 13"/>
          <p:cNvSpPr>
            <a:spLocks noChangeArrowheads="1"/>
          </p:cNvSpPr>
          <p:nvPr/>
        </p:nvSpPr>
        <p:spPr bwMode="auto">
          <a:xfrm>
            <a:off x="7000875" y="3357563"/>
            <a:ext cx="1000125" cy="571500"/>
          </a:xfrm>
          <a:prstGeom prst="roundRect">
            <a:avLst>
              <a:gd name="adj" fmla="val 14706"/>
            </a:avLst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123439" tIns="61720" rIns="123439" bIns="61720" anchor="ctr"/>
          <a:lstStyle/>
          <a:p>
            <a:pPr algn="ctr">
              <a:defRPr/>
            </a:pPr>
            <a:endParaRPr lang="es-AR" sz="1000" dirty="0">
              <a:solidFill>
                <a:srgbClr val="000000"/>
              </a:solidFill>
              <a:latin typeface="Calibri" pitchFamily="34" charset="0"/>
              <a:cs typeface="Arial" pitchFamily="34" charset="0"/>
            </a:endParaRPr>
          </a:p>
        </p:txBody>
      </p:sp>
      <p:sp>
        <p:nvSpPr>
          <p:cNvPr id="75" name="Rounded Rectangle 13"/>
          <p:cNvSpPr>
            <a:spLocks noChangeArrowheads="1"/>
          </p:cNvSpPr>
          <p:nvPr/>
        </p:nvSpPr>
        <p:spPr bwMode="auto">
          <a:xfrm>
            <a:off x="6929438" y="3286125"/>
            <a:ext cx="1000125" cy="571500"/>
          </a:xfrm>
          <a:prstGeom prst="roundRect">
            <a:avLst>
              <a:gd name="adj" fmla="val 14706"/>
            </a:avLst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123439" tIns="61720" rIns="123439" bIns="61720" anchor="ctr"/>
          <a:lstStyle/>
          <a:p>
            <a:pPr algn="ctr">
              <a:defRPr/>
            </a:pPr>
            <a:endParaRPr lang="es-AR" sz="1000" dirty="0">
              <a:solidFill>
                <a:srgbClr val="000000"/>
              </a:solidFill>
              <a:latin typeface="Calibri" pitchFamily="34" charset="0"/>
              <a:cs typeface="Arial" pitchFamily="34" charset="0"/>
            </a:endParaRPr>
          </a:p>
        </p:txBody>
      </p:sp>
      <p:sp>
        <p:nvSpPr>
          <p:cNvPr id="67" name="Rounded Rectangle 66"/>
          <p:cNvSpPr/>
          <p:nvPr/>
        </p:nvSpPr>
        <p:spPr>
          <a:xfrm>
            <a:off x="500063" y="1857375"/>
            <a:ext cx="1571625" cy="3500438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algn="r">
              <a:defRPr/>
            </a:pPr>
            <a:r>
              <a:rPr lang="es-AR" sz="1400" dirty="0"/>
              <a:t>Puestos de desarrollo</a:t>
            </a:r>
            <a:endParaRPr lang="en-US" sz="1400" dirty="0"/>
          </a:p>
        </p:txBody>
      </p:sp>
      <p:sp>
        <p:nvSpPr>
          <p:cNvPr id="2059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AR" smtClean="0"/>
              <a:t>Análisis – Enfoques de arquitecturas</a:t>
            </a:r>
            <a:endParaRPr lang="en-US" smtClean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76250" y="639763"/>
            <a:ext cx="8448675" cy="228600"/>
          </a:xfrm>
        </p:spPr>
        <p:txBody>
          <a:bodyPr rtlCol="0"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s-AR" dirty="0" smtClean="0"/>
              <a:t>Metodología de trabajo – Ambiente de integración continua</a:t>
            </a:r>
            <a:endParaRPr lang="en-US" dirty="0"/>
          </a:p>
        </p:txBody>
      </p:sp>
      <p:grpSp>
        <p:nvGrpSpPr>
          <p:cNvPr id="2" name="Group 13"/>
          <p:cNvGrpSpPr>
            <a:grpSpLocks/>
          </p:cNvGrpSpPr>
          <p:nvPr/>
        </p:nvGrpSpPr>
        <p:grpSpPr bwMode="auto">
          <a:xfrm>
            <a:off x="6143625" y="285750"/>
            <a:ext cx="2571750" cy="642938"/>
            <a:chOff x="6143625" y="285728"/>
            <a:chExt cx="2571761" cy="642942"/>
          </a:xfrm>
        </p:grpSpPr>
        <p:sp>
          <p:nvSpPr>
            <p:cNvPr id="20" name="Rounded Rectangle 19"/>
            <p:cNvSpPr/>
            <p:nvPr/>
          </p:nvSpPr>
          <p:spPr bwMode="auto">
            <a:xfrm>
              <a:off x="6143625" y="285728"/>
              <a:ext cx="428627" cy="285752"/>
            </a:xfrm>
            <a:prstGeom prst="round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600" dirty="0"/>
            </a:p>
          </p:txBody>
        </p:sp>
        <p:sp>
          <p:nvSpPr>
            <p:cNvPr id="22" name="Rounded Rectangle 21"/>
            <p:cNvSpPr/>
            <p:nvPr/>
          </p:nvSpPr>
          <p:spPr bwMode="auto">
            <a:xfrm>
              <a:off x="6858003" y="285728"/>
              <a:ext cx="428627" cy="285752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600" dirty="0"/>
            </a:p>
          </p:txBody>
        </p:sp>
        <p:sp>
          <p:nvSpPr>
            <p:cNvPr id="26" name="Rounded Rectangle 25"/>
            <p:cNvSpPr/>
            <p:nvPr/>
          </p:nvSpPr>
          <p:spPr bwMode="auto">
            <a:xfrm>
              <a:off x="7569206" y="285728"/>
              <a:ext cx="428627" cy="285752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600" dirty="0"/>
            </a:p>
          </p:txBody>
        </p:sp>
        <p:sp>
          <p:nvSpPr>
            <p:cNvPr id="27" name="Right Arrow 26"/>
            <p:cNvSpPr/>
            <p:nvPr/>
          </p:nvSpPr>
          <p:spPr bwMode="auto">
            <a:xfrm>
              <a:off x="6643690" y="485754"/>
              <a:ext cx="142876" cy="157164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31" name="Rounded Rectangle 30"/>
            <p:cNvSpPr/>
            <p:nvPr/>
          </p:nvSpPr>
          <p:spPr bwMode="auto">
            <a:xfrm>
              <a:off x="8286759" y="285728"/>
              <a:ext cx="428627" cy="285752"/>
            </a:xfrm>
            <a:prstGeom prst="round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600" dirty="0"/>
            </a:p>
          </p:txBody>
        </p:sp>
        <p:sp>
          <p:nvSpPr>
            <p:cNvPr id="32" name="Rounded Rectangle 31"/>
            <p:cNvSpPr/>
            <p:nvPr/>
          </p:nvSpPr>
          <p:spPr bwMode="auto">
            <a:xfrm>
              <a:off x="6143625" y="642918"/>
              <a:ext cx="428627" cy="285752"/>
            </a:xfrm>
            <a:prstGeom prst="round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600" dirty="0"/>
            </a:p>
          </p:txBody>
        </p:sp>
        <p:sp>
          <p:nvSpPr>
            <p:cNvPr id="33" name="Rounded Rectangle 32"/>
            <p:cNvSpPr/>
            <p:nvPr/>
          </p:nvSpPr>
          <p:spPr bwMode="auto">
            <a:xfrm>
              <a:off x="6858003" y="642918"/>
              <a:ext cx="428627" cy="28575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600" dirty="0"/>
            </a:p>
          </p:txBody>
        </p:sp>
        <p:sp>
          <p:nvSpPr>
            <p:cNvPr id="34" name="Rounded Rectangle 33"/>
            <p:cNvSpPr/>
            <p:nvPr/>
          </p:nvSpPr>
          <p:spPr bwMode="auto">
            <a:xfrm>
              <a:off x="7569206" y="642918"/>
              <a:ext cx="428627" cy="285752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600" dirty="0"/>
            </a:p>
          </p:txBody>
        </p:sp>
        <p:sp>
          <p:nvSpPr>
            <p:cNvPr id="35" name="Rounded Rectangle 34"/>
            <p:cNvSpPr/>
            <p:nvPr/>
          </p:nvSpPr>
          <p:spPr bwMode="auto">
            <a:xfrm>
              <a:off x="8286759" y="642918"/>
              <a:ext cx="428627" cy="285752"/>
            </a:xfrm>
            <a:prstGeom prst="round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600" dirty="0"/>
            </a:p>
          </p:txBody>
        </p:sp>
        <p:sp>
          <p:nvSpPr>
            <p:cNvPr id="36" name="Right Arrow 35"/>
            <p:cNvSpPr/>
            <p:nvPr/>
          </p:nvSpPr>
          <p:spPr bwMode="auto">
            <a:xfrm>
              <a:off x="7358068" y="500042"/>
              <a:ext cx="142876" cy="157163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37" name="Right Arrow 36"/>
            <p:cNvSpPr/>
            <p:nvPr/>
          </p:nvSpPr>
          <p:spPr bwMode="auto">
            <a:xfrm>
              <a:off x="8072446" y="500042"/>
              <a:ext cx="142876" cy="157163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graphicFrame>
        <p:nvGraphicFramePr>
          <p:cNvPr id="2050" name="Object 2"/>
          <p:cNvGraphicFramePr>
            <a:graphicFrameLocks noChangeAspect="1"/>
          </p:cNvGraphicFramePr>
          <p:nvPr/>
        </p:nvGraphicFramePr>
        <p:xfrm>
          <a:off x="1103313" y="2532063"/>
          <a:ext cx="896937" cy="822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52" name="Visio" r:id="rId4" imgW="2534412" imgH="2319338" progId="Visio.Drawing.11">
                  <p:embed/>
                </p:oleObj>
              </mc:Choice>
              <mc:Fallback>
                <p:oleObj name="Visio" r:id="rId4" imgW="2534412" imgH="2319338" progId="Visio.Drawing.11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03313" y="2532063"/>
                        <a:ext cx="896937" cy="822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1" name="Object 3"/>
          <p:cNvGraphicFramePr>
            <a:graphicFrameLocks noChangeAspect="1"/>
          </p:cNvGraphicFramePr>
          <p:nvPr/>
        </p:nvGraphicFramePr>
        <p:xfrm>
          <a:off x="1143000" y="3459163"/>
          <a:ext cx="896938" cy="822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53" name="Visio" r:id="rId6" imgW="2553081" imgH="2603818" progId="Visio.Drawing.11">
                  <p:embed/>
                </p:oleObj>
              </mc:Choice>
              <mc:Fallback>
                <p:oleObj name="Visio" r:id="rId6" imgW="2553081" imgH="2603818" progId="Visio.Drawing.11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3459163"/>
                        <a:ext cx="896938" cy="822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2" name="Object 4"/>
          <p:cNvGraphicFramePr>
            <a:graphicFrameLocks noChangeAspect="1"/>
          </p:cNvGraphicFramePr>
          <p:nvPr/>
        </p:nvGraphicFramePr>
        <p:xfrm>
          <a:off x="1143000" y="4424363"/>
          <a:ext cx="896938" cy="822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54" name="Visio" r:id="rId8" imgW="2534412" imgH="2319338" progId="Visio.Drawing.11">
                  <p:embed/>
                </p:oleObj>
              </mc:Choice>
              <mc:Fallback>
                <p:oleObj name="Visio" r:id="rId8" imgW="2534412" imgH="2319338" progId="Visio.Drawing.11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4424363"/>
                        <a:ext cx="896938" cy="822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3" name="Object 5"/>
          <p:cNvGraphicFramePr>
            <a:graphicFrameLocks noChangeAspect="1"/>
          </p:cNvGraphicFramePr>
          <p:nvPr/>
        </p:nvGraphicFramePr>
        <p:xfrm>
          <a:off x="3425825" y="3051175"/>
          <a:ext cx="785813" cy="1001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55" name="Visio" r:id="rId9" imgW="660273" imgH="841375" progId="Visio.Drawing.11">
                  <p:embed/>
                </p:oleObj>
              </mc:Choice>
              <mc:Fallback>
                <p:oleObj name="Visio" r:id="rId9" imgW="660273" imgH="841375" progId="Visio.Drawing.11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25825" y="3051175"/>
                        <a:ext cx="785813" cy="1001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4" name="Object 6"/>
          <p:cNvGraphicFramePr>
            <a:graphicFrameLocks noChangeAspect="1"/>
          </p:cNvGraphicFramePr>
          <p:nvPr/>
        </p:nvGraphicFramePr>
        <p:xfrm>
          <a:off x="5197475" y="3076575"/>
          <a:ext cx="785813" cy="1001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56" name="Visio" r:id="rId11" imgW="660273" imgH="841375" progId="Visio.Drawing.11">
                  <p:embed/>
                </p:oleObj>
              </mc:Choice>
              <mc:Fallback>
                <p:oleObj name="Visio" r:id="rId11" imgW="660273" imgH="841375" progId="Visio.Drawing.11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97475" y="3076575"/>
                        <a:ext cx="785813" cy="1001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" name="Rounded Rectangle 13"/>
          <p:cNvSpPr>
            <a:spLocks noChangeArrowheads="1"/>
          </p:cNvSpPr>
          <p:nvPr/>
        </p:nvSpPr>
        <p:spPr bwMode="auto">
          <a:xfrm>
            <a:off x="6858000" y="3214688"/>
            <a:ext cx="1000125" cy="571500"/>
          </a:xfrm>
          <a:prstGeom prst="roundRect">
            <a:avLst>
              <a:gd name="adj" fmla="val 14706"/>
            </a:avLst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123439" tIns="61720" rIns="123439" bIns="61720" anchor="ctr"/>
          <a:lstStyle/>
          <a:p>
            <a:pPr algn="ctr">
              <a:defRPr/>
            </a:pPr>
            <a:r>
              <a:rPr lang="es-AR" sz="1400" dirty="0" err="1">
                <a:solidFill>
                  <a:srgbClr val="000000"/>
                </a:solidFill>
                <a:cs typeface="Arial" pitchFamily="34" charset="0"/>
              </a:rPr>
              <a:t>Build</a:t>
            </a:r>
            <a:r>
              <a:rPr lang="es-AR" sz="1400" dirty="0">
                <a:solidFill>
                  <a:srgbClr val="000000"/>
                </a:solidFill>
                <a:cs typeface="Arial" pitchFamily="34" charset="0"/>
              </a:rPr>
              <a:t> </a:t>
            </a:r>
            <a:r>
              <a:rPr lang="es-AR" sz="1400" dirty="0" err="1">
                <a:solidFill>
                  <a:srgbClr val="000000"/>
                </a:solidFill>
                <a:cs typeface="Arial" pitchFamily="34" charset="0"/>
              </a:rPr>
              <a:t>scrips</a:t>
            </a:r>
            <a:endParaRPr lang="es-AR" sz="1400" dirty="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57" name="Text Box 45"/>
          <p:cNvSpPr txBox="1">
            <a:spLocks noChangeArrowheads="1"/>
          </p:cNvSpPr>
          <p:nvPr/>
        </p:nvSpPr>
        <p:spPr bwMode="auto">
          <a:xfrm>
            <a:off x="6000750" y="3214688"/>
            <a:ext cx="76200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s-ES_tradnl" sz="1400" dirty="0">
                <a:latin typeface="+mn-lt"/>
              </a:rPr>
              <a:t>ejecuta</a:t>
            </a:r>
          </a:p>
        </p:txBody>
      </p:sp>
      <p:sp>
        <p:nvSpPr>
          <p:cNvPr id="58" name="Text Box 46"/>
          <p:cNvSpPr txBox="1">
            <a:spLocks noChangeArrowheads="1"/>
          </p:cNvSpPr>
          <p:nvPr/>
        </p:nvSpPr>
        <p:spPr bwMode="auto">
          <a:xfrm>
            <a:off x="4286250" y="3048000"/>
            <a:ext cx="928688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defRPr/>
            </a:pPr>
            <a:r>
              <a:rPr lang="es-ES_tradnl" sz="1400" dirty="0">
                <a:latin typeface="+mn-lt"/>
              </a:rPr>
              <a:t>observa cambios</a:t>
            </a:r>
          </a:p>
        </p:txBody>
      </p:sp>
      <p:sp>
        <p:nvSpPr>
          <p:cNvPr id="59" name="Text Box 47"/>
          <p:cNvSpPr txBox="1">
            <a:spLocks noChangeArrowheads="1"/>
          </p:cNvSpPr>
          <p:nvPr/>
        </p:nvSpPr>
        <p:spPr bwMode="auto">
          <a:xfrm rot="1362171">
            <a:off x="2503488" y="2906713"/>
            <a:ext cx="76200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s-ES_tradnl" sz="1400" dirty="0" err="1">
                <a:latin typeface="+mn-lt"/>
              </a:rPr>
              <a:t>commit</a:t>
            </a:r>
            <a:endParaRPr lang="es-ES_tradnl" sz="1400" dirty="0">
              <a:latin typeface="+mn-lt"/>
            </a:endParaRPr>
          </a:p>
        </p:txBody>
      </p:sp>
      <p:sp>
        <p:nvSpPr>
          <p:cNvPr id="60" name="Text Box 48"/>
          <p:cNvSpPr txBox="1">
            <a:spLocks noChangeArrowheads="1"/>
          </p:cNvSpPr>
          <p:nvPr/>
        </p:nvSpPr>
        <p:spPr bwMode="auto">
          <a:xfrm>
            <a:off x="2500313" y="3429000"/>
            <a:ext cx="76200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s-ES_tradnl" sz="1400" dirty="0" err="1">
                <a:latin typeface="+mn-lt"/>
              </a:rPr>
              <a:t>commit</a:t>
            </a:r>
            <a:endParaRPr lang="es-ES_tradnl" sz="1400" dirty="0">
              <a:latin typeface="+mn-lt"/>
            </a:endParaRPr>
          </a:p>
        </p:txBody>
      </p:sp>
      <p:sp>
        <p:nvSpPr>
          <p:cNvPr id="61" name="Text Box 49"/>
          <p:cNvSpPr txBox="1">
            <a:spLocks noChangeArrowheads="1"/>
          </p:cNvSpPr>
          <p:nvPr/>
        </p:nvSpPr>
        <p:spPr bwMode="auto">
          <a:xfrm rot="20534655">
            <a:off x="2495550" y="3895725"/>
            <a:ext cx="762000" cy="306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s-ES_tradnl" sz="1400" dirty="0" err="1">
                <a:latin typeface="+mn-lt"/>
              </a:rPr>
              <a:t>commit</a:t>
            </a:r>
            <a:endParaRPr lang="es-ES_tradnl" sz="1400" dirty="0">
              <a:latin typeface="+mn-lt"/>
            </a:endParaRPr>
          </a:p>
        </p:txBody>
      </p:sp>
      <p:graphicFrame>
        <p:nvGraphicFramePr>
          <p:cNvPr id="2055" name="Object 7"/>
          <p:cNvGraphicFramePr>
            <a:graphicFrameLocks noChangeAspect="1"/>
          </p:cNvGraphicFramePr>
          <p:nvPr/>
        </p:nvGraphicFramePr>
        <p:xfrm>
          <a:off x="4992688" y="1220788"/>
          <a:ext cx="1150937" cy="1371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57" name="Visio" r:id="rId12" imgW="795909" imgH="947738" progId="Visio.Drawing.11">
                  <p:embed/>
                </p:oleObj>
              </mc:Choice>
              <mc:Fallback>
                <p:oleObj name="Visio" r:id="rId12" imgW="795909" imgH="947738" progId="Visio.Drawing.11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92688" y="1220788"/>
                        <a:ext cx="1150937" cy="1371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4" name="Text Box 54"/>
          <p:cNvSpPr txBox="1">
            <a:spLocks noChangeArrowheads="1"/>
          </p:cNvSpPr>
          <p:nvPr/>
        </p:nvSpPr>
        <p:spPr bwMode="auto">
          <a:xfrm>
            <a:off x="5632450" y="2643188"/>
            <a:ext cx="2144713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s-ES_tradnl" sz="1400" dirty="0">
                <a:latin typeface="+mn-lt"/>
              </a:rPr>
              <a:t>publica estados del </a:t>
            </a:r>
            <a:r>
              <a:rPr lang="es-ES_tradnl" sz="1400" dirty="0" err="1">
                <a:latin typeface="+mn-lt"/>
              </a:rPr>
              <a:t>build</a:t>
            </a:r>
            <a:endParaRPr lang="es-ES_tradnl" sz="1400" dirty="0">
              <a:latin typeface="+mn-lt"/>
            </a:endParaRPr>
          </a:p>
        </p:txBody>
      </p:sp>
      <p:sp>
        <p:nvSpPr>
          <p:cNvPr id="65" name="Text Box 55"/>
          <p:cNvSpPr txBox="1">
            <a:spLocks noChangeArrowheads="1"/>
          </p:cNvSpPr>
          <p:nvPr/>
        </p:nvSpPr>
        <p:spPr bwMode="auto">
          <a:xfrm>
            <a:off x="2786063" y="1643063"/>
            <a:ext cx="1071562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defRPr/>
            </a:pPr>
            <a:r>
              <a:rPr lang="es-ES_tradnl" sz="1400" dirty="0" err="1">
                <a:latin typeface="+mn-lt"/>
              </a:rPr>
              <a:t>feedback</a:t>
            </a:r>
            <a:endParaRPr lang="es-ES_tradnl" sz="1000" dirty="0">
              <a:latin typeface="+mn-lt"/>
            </a:endParaRPr>
          </a:p>
        </p:txBody>
      </p:sp>
      <p:sp>
        <p:nvSpPr>
          <p:cNvPr id="68" name="Rounded Rectangle 67"/>
          <p:cNvSpPr/>
          <p:nvPr/>
        </p:nvSpPr>
        <p:spPr>
          <a:xfrm>
            <a:off x="3143250" y="4214813"/>
            <a:ext cx="1214438" cy="57150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s-AR" sz="1200" dirty="0"/>
              <a:t>Servidor SCM</a:t>
            </a:r>
            <a:endParaRPr lang="en-US" sz="1200" dirty="0"/>
          </a:p>
        </p:txBody>
      </p:sp>
      <p:pic>
        <p:nvPicPr>
          <p:cNvPr id="69" name="Picture 68"/>
          <p:cNvPicPr>
            <a:picLocks noChangeAspect="1" noChangeArrowheads="1"/>
          </p:cNvPicPr>
          <p:nvPr/>
        </p:nvPicPr>
        <p:blipFill>
          <a:blip r:embed="rId1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85813" y="2571750"/>
            <a:ext cx="257175" cy="587375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</p:pic>
      <p:pic>
        <p:nvPicPr>
          <p:cNvPr id="70" name="Picture 69"/>
          <p:cNvPicPr>
            <a:picLocks noChangeAspect="1" noChangeArrowheads="1"/>
          </p:cNvPicPr>
          <p:nvPr/>
        </p:nvPicPr>
        <p:blipFill>
          <a:blip r:embed="rId1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85813" y="3500438"/>
            <a:ext cx="257175" cy="587375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</p:pic>
      <p:pic>
        <p:nvPicPr>
          <p:cNvPr id="71" name="Picture 70"/>
          <p:cNvPicPr>
            <a:picLocks noChangeAspect="1" noChangeArrowheads="1"/>
          </p:cNvPicPr>
          <p:nvPr/>
        </p:nvPicPr>
        <p:blipFill>
          <a:blip r:embed="rId1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85813" y="4500563"/>
            <a:ext cx="257175" cy="587375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</p:pic>
      <p:sp>
        <p:nvSpPr>
          <p:cNvPr id="72" name="Rounded Rectangle 71"/>
          <p:cNvSpPr/>
          <p:nvPr/>
        </p:nvSpPr>
        <p:spPr>
          <a:xfrm>
            <a:off x="4857750" y="4214813"/>
            <a:ext cx="1214438" cy="57150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s-AR" sz="1200" dirty="0"/>
              <a:t>Servidor IC</a:t>
            </a:r>
            <a:endParaRPr lang="en-US" sz="1200" dirty="0"/>
          </a:p>
        </p:txBody>
      </p:sp>
      <p:sp>
        <p:nvSpPr>
          <p:cNvPr id="73" name="Rounded Rectangle 72"/>
          <p:cNvSpPr/>
          <p:nvPr/>
        </p:nvSpPr>
        <p:spPr>
          <a:xfrm>
            <a:off x="6429375" y="4214813"/>
            <a:ext cx="2286000" cy="1500187"/>
          </a:xfrm>
          <a:prstGeom prst="roundRect">
            <a:avLst>
              <a:gd name="adj" fmla="val 8201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>
              <a:buFont typeface="Arial" pitchFamily="34" charset="0"/>
              <a:buChar char="•"/>
              <a:defRPr/>
            </a:pPr>
            <a:r>
              <a:rPr lang="es-AR" sz="1200" dirty="0"/>
              <a:t> </a:t>
            </a:r>
            <a:r>
              <a:rPr lang="es-AR" sz="1200" dirty="0" err="1"/>
              <a:t>Unit</a:t>
            </a:r>
            <a:r>
              <a:rPr lang="es-AR" sz="1200" dirty="0"/>
              <a:t> Test</a:t>
            </a:r>
          </a:p>
          <a:p>
            <a:pPr>
              <a:buFont typeface="Arial" pitchFamily="34" charset="0"/>
              <a:buChar char="•"/>
              <a:defRPr/>
            </a:pPr>
            <a:r>
              <a:rPr lang="es-AR" sz="1200" dirty="0"/>
              <a:t> Cobertura de </a:t>
            </a:r>
            <a:r>
              <a:rPr lang="es-AR" sz="1200" dirty="0" err="1"/>
              <a:t>testing</a:t>
            </a:r>
            <a:endParaRPr lang="es-AR" sz="1200" dirty="0"/>
          </a:p>
          <a:p>
            <a:pPr>
              <a:buFont typeface="Arial" pitchFamily="34" charset="0"/>
              <a:buChar char="•"/>
              <a:defRPr/>
            </a:pPr>
            <a:r>
              <a:rPr lang="es-AR" sz="1200" dirty="0"/>
              <a:t> Análisis de código estático </a:t>
            </a:r>
          </a:p>
          <a:p>
            <a:pPr>
              <a:buFont typeface="Arial" pitchFamily="34" charset="0"/>
              <a:buChar char="•"/>
              <a:defRPr/>
            </a:pPr>
            <a:r>
              <a:rPr lang="es-AR" sz="1200" dirty="0"/>
              <a:t> Scripts de base de datos </a:t>
            </a:r>
          </a:p>
          <a:p>
            <a:pPr>
              <a:buFont typeface="Arial" pitchFamily="34" charset="0"/>
              <a:buChar char="•"/>
              <a:defRPr/>
            </a:pPr>
            <a:r>
              <a:rPr lang="es-AR" sz="1200" dirty="0"/>
              <a:t> Generación de ayuda </a:t>
            </a:r>
          </a:p>
          <a:p>
            <a:pPr>
              <a:buFont typeface="Arial" pitchFamily="34" charset="0"/>
              <a:buChar char="•"/>
              <a:defRPr/>
            </a:pPr>
            <a:r>
              <a:rPr lang="es-AR" sz="1200" dirty="0"/>
              <a:t> </a:t>
            </a:r>
            <a:r>
              <a:rPr lang="es-AR" sz="1200" dirty="0" err="1"/>
              <a:t>Deploy</a:t>
            </a:r>
            <a:endParaRPr lang="es-AR" sz="1200" dirty="0"/>
          </a:p>
        </p:txBody>
      </p:sp>
      <p:cxnSp>
        <p:nvCxnSpPr>
          <p:cNvPr id="87" name="Straight Arrow Connector 86"/>
          <p:cNvCxnSpPr>
            <a:stCxn id="67" idx="0"/>
          </p:cNvCxnSpPr>
          <p:nvPr/>
        </p:nvCxnSpPr>
        <p:spPr>
          <a:xfrm rot="5400000" flipH="1" flipV="1">
            <a:off x="3000375" y="-142875"/>
            <a:ext cx="285750" cy="3714750"/>
          </a:xfrm>
          <a:prstGeom prst="bentConnector2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/>
          <p:nvPr/>
        </p:nvCxnSpPr>
        <p:spPr>
          <a:xfrm>
            <a:off x="2143125" y="2928938"/>
            <a:ext cx="1214438" cy="4286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/>
          <p:cNvCxnSpPr/>
          <p:nvPr/>
        </p:nvCxnSpPr>
        <p:spPr>
          <a:xfrm>
            <a:off x="2143125" y="3714750"/>
            <a:ext cx="1285875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/>
          <p:cNvCxnSpPr/>
          <p:nvPr/>
        </p:nvCxnSpPr>
        <p:spPr>
          <a:xfrm flipV="1">
            <a:off x="2143125" y="4000500"/>
            <a:ext cx="1285875" cy="4286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/>
          <p:nvPr/>
        </p:nvCxnSpPr>
        <p:spPr>
          <a:xfrm rot="10800000">
            <a:off x="4214813" y="3643313"/>
            <a:ext cx="928687" cy="158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/>
          <p:cNvCxnSpPr/>
          <p:nvPr/>
        </p:nvCxnSpPr>
        <p:spPr>
          <a:xfrm>
            <a:off x="6000750" y="3643313"/>
            <a:ext cx="785813" cy="158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/>
          <p:cNvCxnSpPr/>
          <p:nvPr/>
        </p:nvCxnSpPr>
        <p:spPr>
          <a:xfrm rot="5400000" flipH="1" flipV="1">
            <a:off x="5358606" y="2785269"/>
            <a:ext cx="428625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AR" smtClean="0"/>
              <a:t>Análisis – Enfoques de arquitecturas</a:t>
            </a:r>
            <a:endParaRPr lang="en-US" smtClean="0"/>
          </a:p>
        </p:txBody>
      </p:sp>
      <p:sp>
        <p:nvSpPr>
          <p:cNvPr id="19459" name="Content Placeholder 5"/>
          <p:cNvSpPr>
            <a:spLocks noGrp="1"/>
          </p:cNvSpPr>
          <p:nvPr>
            <p:ph idx="1"/>
          </p:nvPr>
        </p:nvSpPr>
        <p:spPr>
          <a:xfrm>
            <a:off x="571500" y="1214438"/>
            <a:ext cx="7888288" cy="4734842"/>
          </a:xfrm>
        </p:spPr>
        <p:txBody>
          <a:bodyPr/>
          <a:lstStyle/>
          <a:p>
            <a:pPr>
              <a:defRPr/>
            </a:pPr>
            <a:r>
              <a:rPr lang="es-AR" sz="1600" dirty="0" smtClean="0"/>
              <a:t>Red</a:t>
            </a:r>
            <a:endParaRPr lang="en-US" sz="2400" dirty="0" smtClean="0"/>
          </a:p>
          <a:p>
            <a:pPr lvl="1">
              <a:defRPr/>
            </a:pPr>
            <a:r>
              <a:rPr lang="es-AR" sz="1600" dirty="0" smtClean="0"/>
              <a:t>Monitoreo de conectividad hacia sucursales.</a:t>
            </a:r>
            <a:r>
              <a:rPr lang="en-US" sz="1600" dirty="0" smtClean="0"/>
              <a:t> </a:t>
            </a:r>
          </a:p>
          <a:p>
            <a:pPr lvl="1">
              <a:defRPr/>
            </a:pPr>
            <a:r>
              <a:rPr lang="es-AR" sz="1600" dirty="0" smtClean="0"/>
              <a:t>Monitoreo de </a:t>
            </a:r>
            <a:r>
              <a:rPr lang="es-AR" sz="1600" dirty="0" err="1" smtClean="0"/>
              <a:t>delay</a:t>
            </a:r>
            <a:r>
              <a:rPr lang="es-AR" sz="1600" dirty="0" smtClean="0"/>
              <a:t> de ping (esto funciona de mejor manera si el tráfico está priorizado).</a:t>
            </a:r>
            <a:r>
              <a:rPr lang="en-US" sz="1600" dirty="0" smtClean="0"/>
              <a:t> </a:t>
            </a:r>
          </a:p>
          <a:p>
            <a:pPr lvl="1">
              <a:defRPr/>
            </a:pPr>
            <a:r>
              <a:rPr lang="es-AR" sz="1600" dirty="0" smtClean="0"/>
              <a:t>Recolección de estadísticas de tráfico</a:t>
            </a:r>
          </a:p>
          <a:p>
            <a:pPr lvl="1">
              <a:defRPr/>
            </a:pPr>
            <a:endParaRPr lang="es-AR" sz="1600" dirty="0" smtClean="0"/>
          </a:p>
          <a:p>
            <a:pPr>
              <a:defRPr/>
            </a:pPr>
            <a:r>
              <a:rPr lang="es-AR" sz="1600" dirty="0" smtClean="0"/>
              <a:t>Servidores</a:t>
            </a:r>
            <a:endParaRPr lang="en-US" sz="2400" dirty="0" smtClean="0"/>
          </a:p>
          <a:p>
            <a:pPr lvl="1">
              <a:defRPr/>
            </a:pPr>
            <a:r>
              <a:rPr lang="es-AR" sz="1600" dirty="0" smtClean="0"/>
              <a:t>Monitoreo de uso de CPU, espacio en disco, uso de memoria del servidor y uso de memoria de los procesos más importantes en cada server.</a:t>
            </a:r>
            <a:endParaRPr lang="en-US" sz="2400" dirty="0" smtClean="0"/>
          </a:p>
          <a:p>
            <a:pPr>
              <a:defRPr/>
            </a:pPr>
            <a:r>
              <a:rPr lang="es-AR" sz="1600" dirty="0" smtClean="0"/>
              <a:t>Base de datos:</a:t>
            </a:r>
            <a:r>
              <a:rPr lang="en-US" sz="2400" dirty="0" smtClean="0"/>
              <a:t> </a:t>
            </a:r>
          </a:p>
          <a:p>
            <a:pPr lvl="1">
              <a:defRPr/>
            </a:pPr>
            <a:r>
              <a:rPr lang="es-AR" sz="1600" dirty="0" smtClean="0"/>
              <a:t>Monitoreo de disponibilidad y performance del servicio, midiendo el tiempo de respuesta de consultas.</a:t>
            </a:r>
            <a:endParaRPr lang="en-US" sz="2400" dirty="0" smtClean="0"/>
          </a:p>
          <a:p>
            <a:pPr>
              <a:defRPr/>
            </a:pPr>
            <a:r>
              <a:rPr lang="es-AR" sz="1600" dirty="0" smtClean="0"/>
              <a:t>LDAP servers:</a:t>
            </a:r>
            <a:r>
              <a:rPr lang="en-US" sz="2400" dirty="0" smtClean="0"/>
              <a:t> </a:t>
            </a:r>
          </a:p>
          <a:p>
            <a:pPr lvl="1">
              <a:defRPr/>
            </a:pPr>
            <a:r>
              <a:rPr lang="es-AR" sz="1600" dirty="0" smtClean="0"/>
              <a:t>Monitoreo de disponibilidad y performance del servicio, midiendo el tiempo de respuesta de una consultas.</a:t>
            </a:r>
            <a:endParaRPr lang="es-ES_tradnl" sz="1600" dirty="0" smtClean="0"/>
          </a:p>
          <a:p>
            <a:pPr marL="173038" lvl="1" eaLnBrk="1" hangingPunct="1">
              <a:buClrTx/>
              <a:buFont typeface="Arial" pitchFamily="34" charset="0"/>
              <a:buBlip>
                <a:blip r:embed="rId2"/>
              </a:buBlip>
              <a:defRPr/>
            </a:pPr>
            <a:endParaRPr lang="es-ES_tradnl" sz="1600" dirty="0" smtClean="0"/>
          </a:p>
          <a:p>
            <a:pPr marL="173038" lvl="1" eaLnBrk="1" hangingPunct="1">
              <a:buClrTx/>
              <a:buFont typeface="Arial" pitchFamily="34" charset="0"/>
              <a:buBlip>
                <a:blip r:embed="rId2"/>
              </a:buBlip>
              <a:defRPr/>
            </a:pPr>
            <a:endParaRPr lang="es-ES_tradnl" sz="1600" dirty="0" smtClean="0"/>
          </a:p>
          <a:p>
            <a:pPr marL="173038" lvl="1" eaLnBrk="1" hangingPunct="1">
              <a:buClrTx/>
              <a:buFont typeface="Arial" pitchFamily="34" charset="0"/>
              <a:buBlip>
                <a:blip r:embed="rId2"/>
              </a:buBlip>
              <a:defRPr/>
            </a:pPr>
            <a:endParaRPr lang="es-ES_tradnl" sz="1600" dirty="0" smtClean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76250" y="639763"/>
            <a:ext cx="8448675" cy="228600"/>
          </a:xfrm>
        </p:spPr>
        <p:txBody>
          <a:bodyPr rtlCol="0"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s-AR" dirty="0" smtClean="0"/>
              <a:t>Monitoreo</a:t>
            </a:r>
            <a:endParaRPr lang="en-US" dirty="0"/>
          </a:p>
        </p:txBody>
      </p:sp>
      <p:grpSp>
        <p:nvGrpSpPr>
          <p:cNvPr id="2" name="Group 13"/>
          <p:cNvGrpSpPr>
            <a:grpSpLocks/>
          </p:cNvGrpSpPr>
          <p:nvPr/>
        </p:nvGrpSpPr>
        <p:grpSpPr bwMode="auto">
          <a:xfrm>
            <a:off x="6143625" y="285750"/>
            <a:ext cx="2571750" cy="642938"/>
            <a:chOff x="6143625" y="285728"/>
            <a:chExt cx="2571761" cy="642942"/>
          </a:xfrm>
        </p:grpSpPr>
        <p:sp>
          <p:nvSpPr>
            <p:cNvPr id="19" name="Rounded Rectangle 18"/>
            <p:cNvSpPr/>
            <p:nvPr/>
          </p:nvSpPr>
          <p:spPr bwMode="auto">
            <a:xfrm>
              <a:off x="6143625" y="285728"/>
              <a:ext cx="428627" cy="285752"/>
            </a:xfrm>
            <a:prstGeom prst="round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600"/>
            </a:p>
          </p:txBody>
        </p:sp>
        <p:sp>
          <p:nvSpPr>
            <p:cNvPr id="20" name="Rounded Rectangle 19"/>
            <p:cNvSpPr/>
            <p:nvPr/>
          </p:nvSpPr>
          <p:spPr bwMode="auto">
            <a:xfrm>
              <a:off x="6858003" y="285728"/>
              <a:ext cx="428627" cy="285752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600"/>
            </a:p>
          </p:txBody>
        </p:sp>
        <p:sp>
          <p:nvSpPr>
            <p:cNvPr id="21" name="Rounded Rectangle 20"/>
            <p:cNvSpPr/>
            <p:nvPr/>
          </p:nvSpPr>
          <p:spPr bwMode="auto">
            <a:xfrm>
              <a:off x="7569206" y="285728"/>
              <a:ext cx="428627" cy="285752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600"/>
            </a:p>
          </p:txBody>
        </p:sp>
        <p:sp>
          <p:nvSpPr>
            <p:cNvPr id="22" name="Right Arrow 21"/>
            <p:cNvSpPr/>
            <p:nvPr/>
          </p:nvSpPr>
          <p:spPr bwMode="auto">
            <a:xfrm>
              <a:off x="6643690" y="485754"/>
              <a:ext cx="142876" cy="157164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23" name="Rounded Rectangle 22"/>
            <p:cNvSpPr/>
            <p:nvPr/>
          </p:nvSpPr>
          <p:spPr bwMode="auto">
            <a:xfrm>
              <a:off x="8286759" y="285728"/>
              <a:ext cx="428627" cy="285752"/>
            </a:xfrm>
            <a:prstGeom prst="round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600"/>
            </a:p>
          </p:txBody>
        </p:sp>
        <p:sp>
          <p:nvSpPr>
            <p:cNvPr id="24" name="Rounded Rectangle 23"/>
            <p:cNvSpPr/>
            <p:nvPr/>
          </p:nvSpPr>
          <p:spPr bwMode="auto">
            <a:xfrm>
              <a:off x="6143625" y="642918"/>
              <a:ext cx="428627" cy="285752"/>
            </a:xfrm>
            <a:prstGeom prst="round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600"/>
            </a:p>
          </p:txBody>
        </p:sp>
        <p:sp>
          <p:nvSpPr>
            <p:cNvPr id="25" name="Rounded Rectangle 24"/>
            <p:cNvSpPr/>
            <p:nvPr/>
          </p:nvSpPr>
          <p:spPr bwMode="auto">
            <a:xfrm>
              <a:off x="6858003" y="642918"/>
              <a:ext cx="428627" cy="28575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600"/>
            </a:p>
          </p:txBody>
        </p:sp>
        <p:sp>
          <p:nvSpPr>
            <p:cNvPr id="26" name="Rounded Rectangle 25"/>
            <p:cNvSpPr/>
            <p:nvPr/>
          </p:nvSpPr>
          <p:spPr bwMode="auto">
            <a:xfrm>
              <a:off x="7569206" y="642918"/>
              <a:ext cx="428627" cy="285752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600"/>
            </a:p>
          </p:txBody>
        </p:sp>
        <p:sp>
          <p:nvSpPr>
            <p:cNvPr id="27" name="Rounded Rectangle 26"/>
            <p:cNvSpPr/>
            <p:nvPr/>
          </p:nvSpPr>
          <p:spPr bwMode="auto">
            <a:xfrm>
              <a:off x="8286759" y="642918"/>
              <a:ext cx="428627" cy="285752"/>
            </a:xfrm>
            <a:prstGeom prst="round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600"/>
            </a:p>
          </p:txBody>
        </p:sp>
        <p:sp>
          <p:nvSpPr>
            <p:cNvPr id="28" name="Right Arrow 27"/>
            <p:cNvSpPr/>
            <p:nvPr/>
          </p:nvSpPr>
          <p:spPr bwMode="auto">
            <a:xfrm>
              <a:off x="7358068" y="500042"/>
              <a:ext cx="142876" cy="157163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29" name="Right Arrow 28"/>
            <p:cNvSpPr/>
            <p:nvPr/>
          </p:nvSpPr>
          <p:spPr bwMode="auto">
            <a:xfrm>
              <a:off x="8072446" y="500042"/>
              <a:ext cx="142876" cy="157163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AR" smtClean="0"/>
              <a:t>Análisis – Enfoques de arquitecturas</a:t>
            </a:r>
            <a:endParaRPr lang="en-US" smtClean="0"/>
          </a:p>
        </p:txBody>
      </p:sp>
      <p:sp>
        <p:nvSpPr>
          <p:cNvPr id="19459" name="Content Placeholder 5"/>
          <p:cNvSpPr>
            <a:spLocks noGrp="1"/>
          </p:cNvSpPr>
          <p:nvPr>
            <p:ph idx="1"/>
          </p:nvPr>
        </p:nvSpPr>
        <p:spPr>
          <a:xfrm>
            <a:off x="571500" y="1214438"/>
            <a:ext cx="7888288" cy="5094882"/>
          </a:xfrm>
        </p:spPr>
        <p:txBody>
          <a:bodyPr>
            <a:normAutofit lnSpcReduction="10000"/>
          </a:bodyPr>
          <a:lstStyle/>
          <a:p>
            <a:pPr>
              <a:defRPr/>
            </a:pPr>
            <a:r>
              <a:rPr lang="es-AR" sz="1600" dirty="0" err="1" smtClean="0"/>
              <a:t>Cluster</a:t>
            </a:r>
            <a:r>
              <a:rPr lang="es-AR" sz="1600" dirty="0" smtClean="0"/>
              <a:t> de </a:t>
            </a:r>
            <a:r>
              <a:rPr lang="es-AR" sz="1600" dirty="0" err="1" smtClean="0"/>
              <a:t>application</a:t>
            </a:r>
            <a:r>
              <a:rPr lang="es-AR" sz="1600" dirty="0" smtClean="0"/>
              <a:t> servers:</a:t>
            </a:r>
            <a:r>
              <a:rPr lang="en-US" sz="2400" dirty="0" smtClean="0"/>
              <a:t> </a:t>
            </a:r>
          </a:p>
          <a:p>
            <a:pPr lvl="1">
              <a:defRPr/>
            </a:pPr>
            <a:r>
              <a:rPr lang="es-AR" sz="1600" dirty="0" smtClean="0"/>
              <a:t>Monitoreo de disponibilidad y performance del servicio</a:t>
            </a:r>
          </a:p>
          <a:p>
            <a:pPr lvl="1">
              <a:defRPr/>
            </a:pPr>
            <a:endParaRPr lang="en-US" sz="1600" dirty="0" smtClean="0"/>
          </a:p>
          <a:p>
            <a:pPr lvl="1">
              <a:defRPr/>
            </a:pPr>
            <a:r>
              <a:rPr lang="es-AR" sz="1600" dirty="0" smtClean="0"/>
              <a:t>Monitoreo de las  invocaciones reales a los servicios más críticos. </a:t>
            </a:r>
          </a:p>
          <a:p>
            <a:pPr lvl="1">
              <a:defRPr/>
            </a:pPr>
            <a:endParaRPr lang="en-US" sz="1600" dirty="0" smtClean="0"/>
          </a:p>
          <a:p>
            <a:pPr lvl="1">
              <a:defRPr/>
            </a:pPr>
            <a:r>
              <a:rPr lang="es-AR" sz="1600" dirty="0" smtClean="0"/>
              <a:t>Monitoreo de tasa de errores inesperados.</a:t>
            </a:r>
            <a:r>
              <a:rPr lang="en-US" sz="1600" dirty="0" smtClean="0"/>
              <a:t> </a:t>
            </a:r>
          </a:p>
          <a:p>
            <a:pPr lvl="1">
              <a:defRPr/>
            </a:pPr>
            <a:endParaRPr lang="en-US" sz="1600" dirty="0" smtClean="0"/>
          </a:p>
          <a:p>
            <a:pPr lvl="1">
              <a:defRPr/>
            </a:pPr>
            <a:r>
              <a:rPr lang="es-AR" sz="1600" dirty="0" smtClean="0"/>
              <a:t>Relación entre tiempo de respuesta del </a:t>
            </a:r>
            <a:r>
              <a:rPr lang="es-AR" sz="1600" dirty="0" err="1" smtClean="0"/>
              <a:t>application</a:t>
            </a:r>
            <a:r>
              <a:rPr lang="es-AR" sz="1600" dirty="0" smtClean="0"/>
              <a:t> server  y tiempo en la BD.</a:t>
            </a:r>
            <a:r>
              <a:rPr lang="en-US" sz="2400" dirty="0" smtClean="0"/>
              <a:t> </a:t>
            </a:r>
          </a:p>
          <a:p>
            <a:pPr lvl="1">
              <a:defRPr/>
            </a:pPr>
            <a:endParaRPr lang="en-US" sz="2400" dirty="0" smtClean="0"/>
          </a:p>
          <a:p>
            <a:pPr lvl="1">
              <a:defRPr/>
            </a:pPr>
            <a:r>
              <a:rPr lang="es-AR" sz="1600" dirty="0" smtClean="0"/>
              <a:t>Recolección de estadísticas de:</a:t>
            </a:r>
            <a:r>
              <a:rPr lang="en-US" sz="1600" dirty="0" smtClean="0"/>
              <a:t> </a:t>
            </a:r>
          </a:p>
          <a:p>
            <a:pPr lvl="2">
              <a:defRPr/>
            </a:pPr>
            <a:r>
              <a:rPr lang="es-AR" sz="1600" dirty="0" smtClean="0"/>
              <a:t>memoria usada por la JVM,</a:t>
            </a:r>
            <a:r>
              <a:rPr lang="en-US" sz="1600" dirty="0" smtClean="0"/>
              <a:t> </a:t>
            </a:r>
          </a:p>
          <a:p>
            <a:pPr lvl="2">
              <a:defRPr/>
            </a:pPr>
            <a:r>
              <a:rPr lang="es-AR" sz="1600" dirty="0" err="1" smtClean="0"/>
              <a:t>garbage</a:t>
            </a:r>
            <a:r>
              <a:rPr lang="es-AR" sz="1600" dirty="0" smtClean="0"/>
              <a:t> </a:t>
            </a:r>
            <a:r>
              <a:rPr lang="es-AR" sz="1600" dirty="0" err="1" smtClean="0"/>
              <a:t>collection</a:t>
            </a:r>
            <a:r>
              <a:rPr lang="es-AR" sz="1600" dirty="0" smtClean="0"/>
              <a:t>,</a:t>
            </a:r>
            <a:r>
              <a:rPr lang="en-US" sz="1600" dirty="0" smtClean="0"/>
              <a:t> </a:t>
            </a:r>
          </a:p>
          <a:p>
            <a:pPr lvl="2">
              <a:defRPr/>
            </a:pPr>
            <a:r>
              <a:rPr lang="es-AR" sz="1600" dirty="0" smtClean="0"/>
              <a:t>invocaciones a servicios,</a:t>
            </a:r>
            <a:r>
              <a:rPr lang="en-US" sz="1600" dirty="0" smtClean="0"/>
              <a:t> </a:t>
            </a:r>
          </a:p>
          <a:p>
            <a:pPr lvl="2">
              <a:defRPr/>
            </a:pPr>
            <a:r>
              <a:rPr lang="es-AR" sz="1600" dirty="0" smtClean="0"/>
              <a:t>tiempo de respuesta de servicios críticos,</a:t>
            </a:r>
            <a:r>
              <a:rPr lang="en-US" sz="1600" dirty="0" smtClean="0"/>
              <a:t> </a:t>
            </a:r>
          </a:p>
          <a:p>
            <a:pPr lvl="2">
              <a:defRPr/>
            </a:pPr>
            <a:r>
              <a:rPr lang="es-AR" sz="1600" dirty="0" smtClean="0"/>
              <a:t>tiempo de respuesta promedio,</a:t>
            </a:r>
            <a:r>
              <a:rPr lang="en-US" sz="1600" dirty="0" smtClean="0"/>
              <a:t> </a:t>
            </a:r>
          </a:p>
          <a:p>
            <a:pPr lvl="2">
              <a:defRPr/>
            </a:pPr>
            <a:r>
              <a:rPr lang="es-AR" sz="1600" dirty="0" smtClean="0"/>
              <a:t>tasa de errores inesperados,</a:t>
            </a:r>
            <a:r>
              <a:rPr lang="en-US" sz="1600" dirty="0" smtClean="0"/>
              <a:t> </a:t>
            </a:r>
          </a:p>
          <a:p>
            <a:pPr marL="173038" lvl="1" eaLnBrk="1" hangingPunct="1">
              <a:buClrTx/>
              <a:buFont typeface="Arial" pitchFamily="34" charset="0"/>
              <a:buBlip>
                <a:blip r:embed="rId2"/>
              </a:buBlip>
              <a:defRPr/>
            </a:pPr>
            <a:endParaRPr lang="es-ES_tradnl" sz="1600" dirty="0" smtClean="0"/>
          </a:p>
          <a:p>
            <a:pPr marL="173038" lvl="1" eaLnBrk="1" hangingPunct="1">
              <a:buClrTx/>
              <a:buFont typeface="Arial" pitchFamily="34" charset="0"/>
              <a:buBlip>
                <a:blip r:embed="rId2"/>
              </a:buBlip>
              <a:defRPr/>
            </a:pPr>
            <a:endParaRPr lang="es-ES_tradnl" sz="1600" dirty="0" smtClean="0"/>
          </a:p>
          <a:p>
            <a:pPr marL="173038" lvl="1" eaLnBrk="1" hangingPunct="1">
              <a:buClrTx/>
              <a:buFont typeface="Arial" pitchFamily="34" charset="0"/>
              <a:buBlip>
                <a:blip r:embed="rId2"/>
              </a:buBlip>
              <a:defRPr/>
            </a:pPr>
            <a:endParaRPr lang="es-ES_tradnl" sz="1600" dirty="0" smtClean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76250" y="639763"/>
            <a:ext cx="8448675" cy="228600"/>
          </a:xfrm>
        </p:spPr>
        <p:txBody>
          <a:bodyPr rtlCol="0"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s-AR" dirty="0" smtClean="0"/>
              <a:t>Monitoreo (continuación)</a:t>
            </a:r>
            <a:endParaRPr lang="en-US" dirty="0"/>
          </a:p>
        </p:txBody>
      </p:sp>
      <p:pic>
        <p:nvPicPr>
          <p:cNvPr id="2458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56176" y="3573016"/>
            <a:ext cx="2736304" cy="26486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13"/>
          <p:cNvGrpSpPr>
            <a:grpSpLocks/>
          </p:cNvGrpSpPr>
          <p:nvPr/>
        </p:nvGrpSpPr>
        <p:grpSpPr bwMode="auto">
          <a:xfrm>
            <a:off x="6143625" y="285750"/>
            <a:ext cx="2571750" cy="642938"/>
            <a:chOff x="6143625" y="285728"/>
            <a:chExt cx="2571761" cy="642942"/>
          </a:xfrm>
        </p:grpSpPr>
        <p:sp>
          <p:nvSpPr>
            <p:cNvPr id="19" name="Rounded Rectangle 18"/>
            <p:cNvSpPr/>
            <p:nvPr/>
          </p:nvSpPr>
          <p:spPr bwMode="auto">
            <a:xfrm>
              <a:off x="6143625" y="285728"/>
              <a:ext cx="428627" cy="285752"/>
            </a:xfrm>
            <a:prstGeom prst="round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600"/>
            </a:p>
          </p:txBody>
        </p:sp>
        <p:sp>
          <p:nvSpPr>
            <p:cNvPr id="20" name="Rounded Rectangle 19"/>
            <p:cNvSpPr/>
            <p:nvPr/>
          </p:nvSpPr>
          <p:spPr bwMode="auto">
            <a:xfrm>
              <a:off x="6858003" y="285728"/>
              <a:ext cx="428627" cy="285752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600"/>
            </a:p>
          </p:txBody>
        </p:sp>
        <p:sp>
          <p:nvSpPr>
            <p:cNvPr id="21" name="Rounded Rectangle 20"/>
            <p:cNvSpPr/>
            <p:nvPr/>
          </p:nvSpPr>
          <p:spPr bwMode="auto">
            <a:xfrm>
              <a:off x="7569206" y="285728"/>
              <a:ext cx="428627" cy="285752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600"/>
            </a:p>
          </p:txBody>
        </p:sp>
        <p:sp>
          <p:nvSpPr>
            <p:cNvPr id="22" name="Right Arrow 21"/>
            <p:cNvSpPr/>
            <p:nvPr/>
          </p:nvSpPr>
          <p:spPr bwMode="auto">
            <a:xfrm>
              <a:off x="6643690" y="485754"/>
              <a:ext cx="142876" cy="157164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23" name="Rounded Rectangle 22"/>
            <p:cNvSpPr/>
            <p:nvPr/>
          </p:nvSpPr>
          <p:spPr bwMode="auto">
            <a:xfrm>
              <a:off x="8286759" y="285728"/>
              <a:ext cx="428627" cy="285752"/>
            </a:xfrm>
            <a:prstGeom prst="round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600"/>
            </a:p>
          </p:txBody>
        </p:sp>
        <p:sp>
          <p:nvSpPr>
            <p:cNvPr id="24" name="Rounded Rectangle 23"/>
            <p:cNvSpPr/>
            <p:nvPr/>
          </p:nvSpPr>
          <p:spPr bwMode="auto">
            <a:xfrm>
              <a:off x="6143625" y="642918"/>
              <a:ext cx="428627" cy="285752"/>
            </a:xfrm>
            <a:prstGeom prst="round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600"/>
            </a:p>
          </p:txBody>
        </p:sp>
        <p:sp>
          <p:nvSpPr>
            <p:cNvPr id="25" name="Rounded Rectangle 24"/>
            <p:cNvSpPr/>
            <p:nvPr/>
          </p:nvSpPr>
          <p:spPr bwMode="auto">
            <a:xfrm>
              <a:off x="6858003" y="642918"/>
              <a:ext cx="428627" cy="28575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600"/>
            </a:p>
          </p:txBody>
        </p:sp>
        <p:sp>
          <p:nvSpPr>
            <p:cNvPr id="26" name="Rounded Rectangle 25"/>
            <p:cNvSpPr/>
            <p:nvPr/>
          </p:nvSpPr>
          <p:spPr bwMode="auto">
            <a:xfrm>
              <a:off x="7569206" y="642918"/>
              <a:ext cx="428627" cy="285752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600"/>
            </a:p>
          </p:txBody>
        </p:sp>
        <p:sp>
          <p:nvSpPr>
            <p:cNvPr id="27" name="Rounded Rectangle 26"/>
            <p:cNvSpPr/>
            <p:nvPr/>
          </p:nvSpPr>
          <p:spPr bwMode="auto">
            <a:xfrm>
              <a:off x="8286759" y="642918"/>
              <a:ext cx="428627" cy="285752"/>
            </a:xfrm>
            <a:prstGeom prst="round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600"/>
            </a:p>
          </p:txBody>
        </p:sp>
        <p:sp>
          <p:nvSpPr>
            <p:cNvPr id="28" name="Right Arrow 27"/>
            <p:cNvSpPr/>
            <p:nvPr/>
          </p:nvSpPr>
          <p:spPr bwMode="auto">
            <a:xfrm>
              <a:off x="7358068" y="500042"/>
              <a:ext cx="142876" cy="157163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29" name="Right Arrow 28"/>
            <p:cNvSpPr/>
            <p:nvPr/>
          </p:nvSpPr>
          <p:spPr bwMode="auto">
            <a:xfrm>
              <a:off x="8072446" y="500042"/>
              <a:ext cx="142876" cy="157163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Arquitecturas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F54B1-5C76-4AD1-9017-DEB9004F4194}" type="slidenum">
              <a:rPr lang="es-AR" smtClean="0"/>
              <a:pPr/>
              <a:t>2</a:t>
            </a:fld>
            <a:endParaRPr lang="es-AR"/>
          </a:p>
        </p:txBody>
      </p:sp>
      <p:sp>
        <p:nvSpPr>
          <p:cNvPr id="5" name="Content Placeholder 4"/>
          <p:cNvSpPr>
            <a:spLocks noGrp="1"/>
          </p:cNvSpPr>
          <p:nvPr>
            <p:ph sz="half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 descr="doghouse_anat.g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22784" y="1753550"/>
            <a:ext cx="3505200" cy="383569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8" name="Picture 7" descr="dog-house-plans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876800" y="1601150"/>
            <a:ext cx="3962400" cy="3962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AR" smtClean="0"/>
              <a:t>Análisis – Enfoques de arquitecturas</a:t>
            </a:r>
            <a:endParaRPr lang="en-US" smtClean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76250" y="639763"/>
            <a:ext cx="8448675" cy="228600"/>
          </a:xfrm>
        </p:spPr>
        <p:txBody>
          <a:bodyPr rtlCol="0"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s-AR" smtClean="0"/>
              <a:t>Monitoreo (continuación)</a:t>
            </a:r>
            <a:endParaRPr lang="en-US"/>
          </a:p>
        </p:txBody>
      </p:sp>
      <p:pic>
        <p:nvPicPr>
          <p:cNvPr id="25604" name="Picture 18" descr="nagios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43608" y="548680"/>
            <a:ext cx="6885955" cy="61736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13"/>
          <p:cNvGrpSpPr>
            <a:grpSpLocks/>
          </p:cNvGrpSpPr>
          <p:nvPr/>
        </p:nvGrpSpPr>
        <p:grpSpPr bwMode="auto">
          <a:xfrm>
            <a:off x="6143625" y="285750"/>
            <a:ext cx="2571750" cy="642938"/>
            <a:chOff x="6143625" y="285728"/>
            <a:chExt cx="2571761" cy="642942"/>
          </a:xfrm>
        </p:grpSpPr>
        <p:sp>
          <p:nvSpPr>
            <p:cNvPr id="31" name="Rounded Rectangle 30"/>
            <p:cNvSpPr/>
            <p:nvPr/>
          </p:nvSpPr>
          <p:spPr bwMode="auto">
            <a:xfrm>
              <a:off x="6143625" y="285728"/>
              <a:ext cx="428627" cy="285752"/>
            </a:xfrm>
            <a:prstGeom prst="round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600"/>
            </a:p>
          </p:txBody>
        </p:sp>
        <p:sp>
          <p:nvSpPr>
            <p:cNvPr id="32" name="Rounded Rectangle 31"/>
            <p:cNvSpPr/>
            <p:nvPr/>
          </p:nvSpPr>
          <p:spPr bwMode="auto">
            <a:xfrm>
              <a:off x="6858003" y="285728"/>
              <a:ext cx="428627" cy="285752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600"/>
            </a:p>
          </p:txBody>
        </p:sp>
        <p:sp>
          <p:nvSpPr>
            <p:cNvPr id="33" name="Rounded Rectangle 32"/>
            <p:cNvSpPr/>
            <p:nvPr/>
          </p:nvSpPr>
          <p:spPr bwMode="auto">
            <a:xfrm>
              <a:off x="7569206" y="285728"/>
              <a:ext cx="428627" cy="285752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600"/>
            </a:p>
          </p:txBody>
        </p:sp>
        <p:sp>
          <p:nvSpPr>
            <p:cNvPr id="34" name="Right Arrow 33"/>
            <p:cNvSpPr/>
            <p:nvPr/>
          </p:nvSpPr>
          <p:spPr bwMode="auto">
            <a:xfrm>
              <a:off x="6643690" y="485754"/>
              <a:ext cx="142876" cy="157164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35" name="Rounded Rectangle 34"/>
            <p:cNvSpPr/>
            <p:nvPr/>
          </p:nvSpPr>
          <p:spPr bwMode="auto">
            <a:xfrm>
              <a:off x="8286759" y="285728"/>
              <a:ext cx="428627" cy="285752"/>
            </a:xfrm>
            <a:prstGeom prst="round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600"/>
            </a:p>
          </p:txBody>
        </p:sp>
        <p:sp>
          <p:nvSpPr>
            <p:cNvPr id="36" name="Rounded Rectangle 35"/>
            <p:cNvSpPr/>
            <p:nvPr/>
          </p:nvSpPr>
          <p:spPr bwMode="auto">
            <a:xfrm>
              <a:off x="6143625" y="642918"/>
              <a:ext cx="428627" cy="285752"/>
            </a:xfrm>
            <a:prstGeom prst="round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600"/>
            </a:p>
          </p:txBody>
        </p:sp>
        <p:sp>
          <p:nvSpPr>
            <p:cNvPr id="37" name="Rounded Rectangle 36"/>
            <p:cNvSpPr/>
            <p:nvPr/>
          </p:nvSpPr>
          <p:spPr bwMode="auto">
            <a:xfrm>
              <a:off x="6858003" y="642918"/>
              <a:ext cx="428627" cy="28575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600"/>
            </a:p>
          </p:txBody>
        </p:sp>
        <p:sp>
          <p:nvSpPr>
            <p:cNvPr id="38" name="Rounded Rectangle 37"/>
            <p:cNvSpPr/>
            <p:nvPr/>
          </p:nvSpPr>
          <p:spPr bwMode="auto">
            <a:xfrm>
              <a:off x="7569206" y="642918"/>
              <a:ext cx="428627" cy="285752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600"/>
            </a:p>
          </p:txBody>
        </p:sp>
        <p:sp>
          <p:nvSpPr>
            <p:cNvPr id="39" name="Rounded Rectangle 38"/>
            <p:cNvSpPr/>
            <p:nvPr/>
          </p:nvSpPr>
          <p:spPr bwMode="auto">
            <a:xfrm>
              <a:off x="8286759" y="642918"/>
              <a:ext cx="428627" cy="285752"/>
            </a:xfrm>
            <a:prstGeom prst="round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600"/>
            </a:p>
          </p:txBody>
        </p:sp>
        <p:sp>
          <p:nvSpPr>
            <p:cNvPr id="40" name="Right Arrow 39"/>
            <p:cNvSpPr/>
            <p:nvPr/>
          </p:nvSpPr>
          <p:spPr bwMode="auto">
            <a:xfrm>
              <a:off x="7358068" y="500042"/>
              <a:ext cx="142876" cy="157163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41" name="Right Arrow 40"/>
            <p:cNvSpPr/>
            <p:nvPr/>
          </p:nvSpPr>
          <p:spPr bwMode="auto">
            <a:xfrm>
              <a:off x="8072446" y="500042"/>
              <a:ext cx="142876" cy="157163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AR" smtClean="0"/>
              <a:t>Resultados - Decisiones Arquitectónicas Clave</a:t>
            </a:r>
            <a:endParaRPr lang="en-US" smtClean="0"/>
          </a:p>
        </p:txBody>
      </p:sp>
      <p:graphicFrame>
        <p:nvGraphicFramePr>
          <p:cNvPr id="47" name="Content Placeholder 4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50366813"/>
              </p:ext>
            </p:extLst>
          </p:nvPr>
        </p:nvGraphicFramePr>
        <p:xfrm>
          <a:off x="722313" y="1446213"/>
          <a:ext cx="7888288" cy="47244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972072"/>
                <a:gridCol w="1972072"/>
                <a:gridCol w="1972072"/>
                <a:gridCol w="1972072"/>
              </a:tblGrid>
              <a:tr h="370840">
                <a:tc>
                  <a:txBody>
                    <a:bodyPr/>
                    <a:lstStyle/>
                    <a:p>
                      <a:r>
                        <a:rPr lang="es-AR" sz="1400" dirty="0" smtClean="0"/>
                        <a:t>Capa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sz="1400" smtClean="0"/>
                        <a:t>Servicio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sz="1400" smtClean="0"/>
                        <a:t>Java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sz="1400" smtClean="0"/>
                        <a:t>.NET</a:t>
                      </a:r>
                      <a:endParaRPr lang="en-US" sz="140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AR" sz="1400" smtClean="0"/>
                        <a:t>Presentación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sz="1400" smtClean="0"/>
                        <a:t>Clientes</a:t>
                      </a:r>
                      <a:r>
                        <a:rPr lang="es-AR" sz="1400" baseline="0" smtClean="0"/>
                        <a:t> Desktop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sz="1400" smtClean="0"/>
                        <a:t>Eclipse RCP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sz="1400" err="1" smtClean="0"/>
                        <a:t>Winforms</a:t>
                      </a:r>
                      <a:endParaRPr lang="en-US" sz="140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sz="1400" smtClean="0"/>
                        <a:t>Clientes</a:t>
                      </a:r>
                      <a:r>
                        <a:rPr lang="es-AR" sz="1400" baseline="0" smtClean="0"/>
                        <a:t> Web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sz="1400" err="1" smtClean="0"/>
                        <a:t>Wicket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smtClean="0"/>
                        <a:t>ASP Net MVC / ASP Net Ajax</a:t>
                      </a:r>
                      <a:endParaRPr lang="en-US" sz="140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AR" sz="1400" smtClean="0"/>
                        <a:t>Servicios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sz="1400" smtClean="0"/>
                        <a:t>Comunicación</a:t>
                      </a:r>
                      <a:r>
                        <a:rPr lang="es-AR" sz="1400" baseline="0" smtClean="0"/>
                        <a:t> / Seguridad / Transacciones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sz="1400" smtClean="0"/>
                        <a:t>Spring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smtClean="0"/>
                        <a:t>Windows Communication Foundation (WCF)</a:t>
                      </a:r>
                      <a:endParaRPr lang="en-US" sz="140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AR" sz="1400" smtClean="0"/>
                        <a:t>Negocio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sz="1400" smtClean="0"/>
                        <a:t>Workflow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sz="1400" err="1" smtClean="0"/>
                        <a:t>jBPM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Windows Workflow Foundation / MS </a:t>
                      </a:r>
                      <a:r>
                        <a:rPr lang="en-US" sz="1400" dirty="0" err="1" smtClean="0"/>
                        <a:t>Biztalk</a:t>
                      </a:r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sz="1400" smtClean="0"/>
                        <a:t>Reportes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sz="1400" err="1" smtClean="0"/>
                        <a:t>Jasper</a:t>
                      </a:r>
                      <a:r>
                        <a:rPr lang="es-AR" sz="1400" baseline="0" smtClean="0"/>
                        <a:t> </a:t>
                      </a:r>
                      <a:r>
                        <a:rPr lang="es-AR" sz="1400" baseline="0" err="1" smtClean="0"/>
                        <a:t>Reports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sz="1400" dirty="0" err="1" smtClean="0"/>
                        <a:t>Report</a:t>
                      </a:r>
                      <a:r>
                        <a:rPr lang="es-AR" sz="1400" baseline="0" dirty="0" smtClean="0"/>
                        <a:t> Sharp</a:t>
                      </a:r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AR" sz="1400" dirty="0" smtClean="0"/>
                        <a:t>Persistencia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sz="1400" smtClean="0"/>
                        <a:t>ORM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sz="1400" err="1" smtClean="0"/>
                        <a:t>Hibernate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sz="1400" err="1" smtClean="0"/>
                        <a:t>nHibernate</a:t>
                      </a:r>
                      <a:endParaRPr lang="en-US" sz="140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AR" sz="1400" smtClean="0"/>
                        <a:t>Integración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sz="1400" smtClean="0"/>
                        <a:t>Web</a:t>
                      </a:r>
                      <a:r>
                        <a:rPr lang="es-AR" sz="1400" baseline="0" smtClean="0"/>
                        <a:t> </a:t>
                      </a:r>
                      <a:r>
                        <a:rPr lang="es-AR" sz="1400" baseline="0" err="1" smtClean="0"/>
                        <a:t>Services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sz="1400" smtClean="0"/>
                        <a:t>SOAP / REST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sz="1400" dirty="0" smtClean="0"/>
                        <a:t>SOAP / REST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ESB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Apache service MIX</a:t>
                      </a:r>
                    </a:p>
                    <a:p>
                      <a:r>
                        <a:rPr lang="en-US" sz="1400" dirty="0" smtClean="0"/>
                        <a:t>Mule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sz="1400" b="0" dirty="0" smtClean="0"/>
                        <a:t>BizTalk ESB </a:t>
                      </a:r>
                      <a:endParaRPr lang="en-US" sz="1400" b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AR" sz="1400" smtClean="0"/>
                        <a:t>Servicios Comunes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sz="1400" smtClean="0"/>
                        <a:t>Seguridad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sz="1400" dirty="0" smtClean="0"/>
                        <a:t>Spring Security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sz="1400" dirty="0" err="1" smtClean="0"/>
                        <a:t>PostSharp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76250" y="639763"/>
            <a:ext cx="8448675" cy="228600"/>
          </a:xfrm>
        </p:spPr>
        <p:txBody>
          <a:bodyPr rtlCol="0"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s-AR" err="1" smtClean="0"/>
              <a:t>Stack</a:t>
            </a:r>
            <a:r>
              <a:rPr lang="es-AR" smtClean="0"/>
              <a:t> tecnológicos para Java y .NET</a:t>
            </a:r>
            <a:endParaRPr lang="en-US"/>
          </a:p>
        </p:txBody>
      </p:sp>
      <p:grpSp>
        <p:nvGrpSpPr>
          <p:cNvPr id="2" name="Group 13"/>
          <p:cNvGrpSpPr>
            <a:grpSpLocks/>
          </p:cNvGrpSpPr>
          <p:nvPr/>
        </p:nvGrpSpPr>
        <p:grpSpPr bwMode="auto">
          <a:xfrm>
            <a:off x="6143625" y="285750"/>
            <a:ext cx="2571750" cy="642938"/>
            <a:chOff x="6143625" y="285728"/>
            <a:chExt cx="2571761" cy="642942"/>
          </a:xfrm>
        </p:grpSpPr>
        <p:sp>
          <p:nvSpPr>
            <p:cNvPr id="50" name="Rounded Rectangle 49"/>
            <p:cNvSpPr/>
            <p:nvPr/>
          </p:nvSpPr>
          <p:spPr bwMode="auto">
            <a:xfrm>
              <a:off x="6143625" y="285728"/>
              <a:ext cx="428627" cy="285752"/>
            </a:xfrm>
            <a:prstGeom prst="round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600"/>
            </a:p>
          </p:txBody>
        </p:sp>
        <p:sp>
          <p:nvSpPr>
            <p:cNvPr id="51" name="Rounded Rectangle 50"/>
            <p:cNvSpPr/>
            <p:nvPr/>
          </p:nvSpPr>
          <p:spPr bwMode="auto">
            <a:xfrm>
              <a:off x="6858003" y="285728"/>
              <a:ext cx="428627" cy="285752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600"/>
            </a:p>
          </p:txBody>
        </p:sp>
        <p:sp>
          <p:nvSpPr>
            <p:cNvPr id="52" name="Rounded Rectangle 51"/>
            <p:cNvSpPr/>
            <p:nvPr/>
          </p:nvSpPr>
          <p:spPr bwMode="auto">
            <a:xfrm>
              <a:off x="7569206" y="285728"/>
              <a:ext cx="428627" cy="285752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600"/>
            </a:p>
          </p:txBody>
        </p:sp>
        <p:sp>
          <p:nvSpPr>
            <p:cNvPr id="56" name="Right Arrow 55"/>
            <p:cNvSpPr/>
            <p:nvPr/>
          </p:nvSpPr>
          <p:spPr bwMode="auto">
            <a:xfrm>
              <a:off x="6643690" y="485754"/>
              <a:ext cx="142876" cy="157164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57" name="Rounded Rectangle 56"/>
            <p:cNvSpPr/>
            <p:nvPr/>
          </p:nvSpPr>
          <p:spPr bwMode="auto">
            <a:xfrm>
              <a:off x="8286759" y="285728"/>
              <a:ext cx="428627" cy="285752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600"/>
            </a:p>
          </p:txBody>
        </p:sp>
        <p:sp>
          <p:nvSpPr>
            <p:cNvPr id="58" name="Rounded Rectangle 57"/>
            <p:cNvSpPr/>
            <p:nvPr/>
          </p:nvSpPr>
          <p:spPr bwMode="auto">
            <a:xfrm>
              <a:off x="6143625" y="642918"/>
              <a:ext cx="428627" cy="285752"/>
            </a:xfrm>
            <a:prstGeom prst="round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600"/>
            </a:p>
          </p:txBody>
        </p:sp>
        <p:sp>
          <p:nvSpPr>
            <p:cNvPr id="59" name="Rounded Rectangle 58"/>
            <p:cNvSpPr/>
            <p:nvPr/>
          </p:nvSpPr>
          <p:spPr bwMode="auto">
            <a:xfrm>
              <a:off x="6858003" y="642918"/>
              <a:ext cx="428627" cy="28575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600"/>
            </a:p>
          </p:txBody>
        </p:sp>
        <p:sp>
          <p:nvSpPr>
            <p:cNvPr id="60" name="Rounded Rectangle 59"/>
            <p:cNvSpPr/>
            <p:nvPr/>
          </p:nvSpPr>
          <p:spPr bwMode="auto">
            <a:xfrm>
              <a:off x="7569206" y="642918"/>
              <a:ext cx="428627" cy="285752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600"/>
            </a:p>
          </p:txBody>
        </p:sp>
        <p:sp>
          <p:nvSpPr>
            <p:cNvPr id="61" name="Rounded Rectangle 60"/>
            <p:cNvSpPr/>
            <p:nvPr/>
          </p:nvSpPr>
          <p:spPr bwMode="auto">
            <a:xfrm>
              <a:off x="8286759" y="642918"/>
              <a:ext cx="428627" cy="285752"/>
            </a:xfrm>
            <a:prstGeom prst="round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600"/>
            </a:p>
          </p:txBody>
        </p:sp>
        <p:sp>
          <p:nvSpPr>
            <p:cNvPr id="70" name="Right Arrow 69"/>
            <p:cNvSpPr/>
            <p:nvPr/>
          </p:nvSpPr>
          <p:spPr bwMode="auto">
            <a:xfrm>
              <a:off x="7358068" y="500042"/>
              <a:ext cx="142876" cy="157163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71" name="Right Arrow 70"/>
            <p:cNvSpPr/>
            <p:nvPr/>
          </p:nvSpPr>
          <p:spPr bwMode="auto">
            <a:xfrm>
              <a:off x="8072446" y="500042"/>
              <a:ext cx="142876" cy="157163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sp>
        <p:nvSpPr>
          <p:cNvPr id="17" name="Rounded Rectangle 16"/>
          <p:cNvSpPr/>
          <p:nvPr/>
        </p:nvSpPr>
        <p:spPr bwMode="auto">
          <a:xfrm>
            <a:off x="6858000" y="642938"/>
            <a:ext cx="428625" cy="28575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6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smtClean="0"/>
              <a:t>Resultados - Decisiones Arquitectónicas Clave</a:t>
            </a:r>
            <a:endParaRPr lang="en-US" smtClean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76250" y="639763"/>
            <a:ext cx="8448675" cy="228600"/>
          </a:xfrm>
        </p:spPr>
        <p:txBody>
          <a:bodyPr rtlCol="0"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s-AR" dirty="0" smtClean="0"/>
              <a:t>Decisiones arquitecturales</a:t>
            </a:r>
            <a:endParaRPr lang="en-US" dirty="0"/>
          </a:p>
        </p:txBody>
      </p:sp>
      <p:sp>
        <p:nvSpPr>
          <p:cNvPr id="32772" name="Content Placeholder 5"/>
          <p:cNvSpPr>
            <a:spLocks noGrp="1"/>
          </p:cNvSpPr>
          <p:nvPr>
            <p:ph sz="half" idx="14"/>
          </p:nvPr>
        </p:nvSpPr>
        <p:spPr>
          <a:xfrm>
            <a:off x="571500" y="1357313"/>
            <a:ext cx="7786688" cy="4724400"/>
          </a:xfrm>
        </p:spPr>
        <p:txBody>
          <a:bodyPr/>
          <a:lstStyle/>
          <a:p>
            <a:pPr marL="173038" lvl="1">
              <a:buClrTx/>
              <a:buFont typeface="Arial" pitchFamily="34" charset="0"/>
              <a:buBlip>
                <a:blip r:embed="rId2"/>
              </a:buBlip>
            </a:pPr>
            <a:r>
              <a:rPr lang="es-AR" sz="1600" dirty="0"/>
              <a:t>Arquitectura multicapas.</a:t>
            </a:r>
          </a:p>
          <a:p>
            <a:pPr marL="173038" lvl="1">
              <a:buClrTx/>
              <a:buFont typeface="Arial" pitchFamily="34" charset="0"/>
              <a:buBlip>
                <a:blip r:embed="rId2"/>
              </a:buBlip>
            </a:pPr>
            <a:r>
              <a:rPr lang="es-AR" sz="1600" dirty="0"/>
              <a:t>Comunicación nativa entre sistemas homogéneos.</a:t>
            </a:r>
          </a:p>
          <a:p>
            <a:pPr marL="173038" lvl="1">
              <a:buClrTx/>
              <a:buFont typeface="Arial" pitchFamily="34" charset="0"/>
              <a:buBlip>
                <a:blip r:embed="rId2"/>
              </a:buBlip>
            </a:pPr>
            <a:r>
              <a:rPr lang="es-AR" sz="1600" dirty="0"/>
              <a:t>Integración por conectores.</a:t>
            </a:r>
          </a:p>
          <a:p>
            <a:pPr marL="173038" lvl="1">
              <a:buClrTx/>
              <a:buFont typeface="Arial" pitchFamily="34" charset="0"/>
              <a:buBlip>
                <a:blip r:embed="rId2"/>
              </a:buBlip>
            </a:pPr>
            <a:r>
              <a:rPr lang="es-AR" sz="1600" dirty="0"/>
              <a:t>ESB para integraciones </a:t>
            </a:r>
            <a:r>
              <a:rPr lang="es-AR" sz="1600" dirty="0" smtClean="0"/>
              <a:t>complejas</a:t>
            </a:r>
            <a:endParaRPr lang="es-AR" sz="1600" dirty="0"/>
          </a:p>
          <a:p>
            <a:pPr marL="173038" lvl="1">
              <a:buClrTx/>
              <a:buFont typeface="Arial" pitchFamily="34" charset="0"/>
              <a:buBlip>
                <a:blip r:embed="rId2"/>
              </a:buBlip>
            </a:pPr>
            <a:r>
              <a:rPr lang="es-AR" sz="1600" dirty="0"/>
              <a:t>Punto de venta </a:t>
            </a:r>
            <a:r>
              <a:rPr lang="es-AR" sz="1600" dirty="0" err="1"/>
              <a:t>client</a:t>
            </a:r>
            <a:r>
              <a:rPr lang="es-AR" sz="1600" dirty="0"/>
              <a:t>-server (optimización de trafico).</a:t>
            </a:r>
            <a:endParaRPr lang="es-ES_tradnl" sz="1600" dirty="0"/>
          </a:p>
          <a:p>
            <a:pPr marL="173038" lvl="1">
              <a:buClrTx/>
              <a:buFont typeface="Arial" pitchFamily="34" charset="0"/>
              <a:buBlip>
                <a:blip r:embed="rId2"/>
              </a:buBlip>
            </a:pPr>
            <a:r>
              <a:rPr lang="es-AR" sz="1600" dirty="0"/>
              <a:t>Escalabilidad horizontal de servidores.</a:t>
            </a:r>
          </a:p>
          <a:p>
            <a:pPr marL="173038" lvl="1">
              <a:buClrTx/>
              <a:buFont typeface="Arial" pitchFamily="34" charset="0"/>
              <a:buBlip>
                <a:blip r:embed="rId2"/>
              </a:buBlip>
            </a:pPr>
            <a:r>
              <a:rPr lang="es-AR" sz="1600" dirty="0"/>
              <a:t>Monitoreo de infraestructura mediante </a:t>
            </a:r>
            <a:r>
              <a:rPr lang="es-AR" sz="1600" dirty="0" err="1"/>
              <a:t>Nagios</a:t>
            </a:r>
            <a:r>
              <a:rPr lang="es-AR" sz="1600" dirty="0"/>
              <a:t> y </a:t>
            </a:r>
            <a:r>
              <a:rPr lang="es-AR" sz="1600" dirty="0" err="1"/>
              <a:t>logging</a:t>
            </a:r>
            <a:r>
              <a:rPr lang="es-AR" sz="1600" dirty="0"/>
              <a:t> unificado.</a:t>
            </a:r>
          </a:p>
          <a:p>
            <a:pPr marL="173038" lvl="1">
              <a:buClrTx/>
              <a:buFont typeface="Arial" pitchFamily="34" charset="0"/>
              <a:buBlip>
                <a:blip r:embed="rId2"/>
              </a:buBlip>
            </a:pPr>
            <a:r>
              <a:rPr lang="es-AR" sz="1600" dirty="0"/>
              <a:t>Autenticación centralizada (LDAP</a:t>
            </a:r>
            <a:r>
              <a:rPr lang="es-AR" sz="1600" dirty="0" smtClean="0"/>
              <a:t>).</a:t>
            </a:r>
            <a:endParaRPr lang="es-AR" sz="1600" dirty="0"/>
          </a:p>
        </p:txBody>
      </p:sp>
      <p:grpSp>
        <p:nvGrpSpPr>
          <p:cNvPr id="2" name="Group 13"/>
          <p:cNvGrpSpPr>
            <a:grpSpLocks/>
          </p:cNvGrpSpPr>
          <p:nvPr/>
        </p:nvGrpSpPr>
        <p:grpSpPr bwMode="auto">
          <a:xfrm>
            <a:off x="6143625" y="285750"/>
            <a:ext cx="2571750" cy="642938"/>
            <a:chOff x="6143625" y="285728"/>
            <a:chExt cx="2571761" cy="642942"/>
          </a:xfrm>
        </p:grpSpPr>
        <p:sp>
          <p:nvSpPr>
            <p:cNvPr id="36" name="Rounded Rectangle 35"/>
            <p:cNvSpPr/>
            <p:nvPr/>
          </p:nvSpPr>
          <p:spPr bwMode="auto">
            <a:xfrm>
              <a:off x="6143625" y="285728"/>
              <a:ext cx="428627" cy="285752"/>
            </a:xfrm>
            <a:prstGeom prst="round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600"/>
            </a:p>
          </p:txBody>
        </p:sp>
        <p:sp>
          <p:nvSpPr>
            <p:cNvPr id="37" name="Rounded Rectangle 36"/>
            <p:cNvSpPr/>
            <p:nvPr/>
          </p:nvSpPr>
          <p:spPr bwMode="auto">
            <a:xfrm>
              <a:off x="6858003" y="285728"/>
              <a:ext cx="428627" cy="285752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600"/>
            </a:p>
          </p:txBody>
        </p:sp>
        <p:sp>
          <p:nvSpPr>
            <p:cNvPr id="38" name="Rounded Rectangle 37"/>
            <p:cNvSpPr/>
            <p:nvPr/>
          </p:nvSpPr>
          <p:spPr bwMode="auto">
            <a:xfrm>
              <a:off x="7569206" y="285728"/>
              <a:ext cx="428627" cy="285752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600"/>
            </a:p>
          </p:txBody>
        </p:sp>
        <p:sp>
          <p:nvSpPr>
            <p:cNvPr id="39" name="Right Arrow 38"/>
            <p:cNvSpPr/>
            <p:nvPr/>
          </p:nvSpPr>
          <p:spPr bwMode="auto">
            <a:xfrm>
              <a:off x="6643690" y="485754"/>
              <a:ext cx="142876" cy="157164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40" name="Rounded Rectangle 39"/>
            <p:cNvSpPr/>
            <p:nvPr/>
          </p:nvSpPr>
          <p:spPr bwMode="auto">
            <a:xfrm>
              <a:off x="8286759" y="285728"/>
              <a:ext cx="428627" cy="285752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600"/>
            </a:p>
          </p:txBody>
        </p:sp>
        <p:sp>
          <p:nvSpPr>
            <p:cNvPr id="41" name="Rounded Rectangle 40"/>
            <p:cNvSpPr/>
            <p:nvPr/>
          </p:nvSpPr>
          <p:spPr bwMode="auto">
            <a:xfrm>
              <a:off x="6143625" y="642918"/>
              <a:ext cx="428627" cy="285752"/>
            </a:xfrm>
            <a:prstGeom prst="round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600"/>
            </a:p>
          </p:txBody>
        </p:sp>
        <p:sp>
          <p:nvSpPr>
            <p:cNvPr id="42" name="Rounded Rectangle 41"/>
            <p:cNvSpPr/>
            <p:nvPr/>
          </p:nvSpPr>
          <p:spPr bwMode="auto">
            <a:xfrm>
              <a:off x="6858003" y="642918"/>
              <a:ext cx="428627" cy="28575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600"/>
            </a:p>
          </p:txBody>
        </p:sp>
        <p:sp>
          <p:nvSpPr>
            <p:cNvPr id="43" name="Rounded Rectangle 42"/>
            <p:cNvSpPr/>
            <p:nvPr/>
          </p:nvSpPr>
          <p:spPr bwMode="auto">
            <a:xfrm>
              <a:off x="7569206" y="642918"/>
              <a:ext cx="428627" cy="285752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600"/>
            </a:p>
          </p:txBody>
        </p:sp>
        <p:sp>
          <p:nvSpPr>
            <p:cNvPr id="44" name="Rounded Rectangle 43"/>
            <p:cNvSpPr/>
            <p:nvPr/>
          </p:nvSpPr>
          <p:spPr bwMode="auto">
            <a:xfrm>
              <a:off x="8286759" y="642918"/>
              <a:ext cx="428627" cy="285752"/>
            </a:xfrm>
            <a:prstGeom prst="round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600"/>
            </a:p>
          </p:txBody>
        </p:sp>
        <p:sp>
          <p:nvSpPr>
            <p:cNvPr id="45" name="Right Arrow 44"/>
            <p:cNvSpPr/>
            <p:nvPr/>
          </p:nvSpPr>
          <p:spPr bwMode="auto">
            <a:xfrm>
              <a:off x="7358068" y="500042"/>
              <a:ext cx="142876" cy="157163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46" name="Right Arrow 45"/>
            <p:cNvSpPr/>
            <p:nvPr/>
          </p:nvSpPr>
          <p:spPr bwMode="auto">
            <a:xfrm>
              <a:off x="8072446" y="500042"/>
              <a:ext cx="142876" cy="157163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sp>
        <p:nvSpPr>
          <p:cNvPr id="35" name="Rounded Rectangle 34"/>
          <p:cNvSpPr/>
          <p:nvPr/>
        </p:nvSpPr>
        <p:spPr bwMode="auto">
          <a:xfrm>
            <a:off x="6858000" y="642938"/>
            <a:ext cx="428625" cy="28575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60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F54B1-5C76-4AD1-9017-DEB9004F4194}" type="slidenum">
              <a:rPr lang="es-AR" smtClean="0"/>
              <a:pPr/>
              <a:t>22</a:t>
            </a:fld>
            <a:endParaRPr lang="es-AR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Arquitectura 2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F54B1-5C76-4AD1-9017-DEB9004F4194}" type="slidenum">
              <a:rPr lang="es-AR" smtClean="0"/>
              <a:pPr/>
              <a:t>23</a:t>
            </a:fld>
            <a:endParaRPr lang="es-AR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half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half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idx="1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idx="2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9154" name="Picture 2" descr="http://www.faudi.unc.edu.ar/menu-arquitectura/ARQUITECTURA.jpg"/>
          <p:cNvPicPr>
            <a:picLocks noChangeAspect="1" noChangeArrowheads="1"/>
          </p:cNvPicPr>
          <p:nvPr/>
        </p:nvPicPr>
        <p:blipFill>
          <a:blip r:embed="rId2" cstate="print">
            <a:duotone>
              <a:prstClr val="black"/>
              <a:schemeClr val="tx2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699522" y="1124744"/>
            <a:ext cx="8084730" cy="54006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Análisis – Atributos de calidad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484785"/>
            <a:ext cx="8424936" cy="4968551"/>
          </a:xfrm>
        </p:spPr>
        <p:txBody>
          <a:bodyPr>
            <a:normAutofit/>
          </a:bodyPr>
          <a:lstStyle/>
          <a:p>
            <a:pPr marL="173038" lvl="1">
              <a:buClrTx/>
              <a:buBlip>
                <a:blip r:embed="rId2"/>
              </a:buBlip>
            </a:pPr>
            <a:r>
              <a:rPr lang="es-ES_tradnl" sz="1800" dirty="0" smtClean="0"/>
              <a:t>Red social de (estimado) 150000 usuarios</a:t>
            </a:r>
          </a:p>
          <a:p>
            <a:pPr marL="173038" lvl="1">
              <a:buClrTx/>
              <a:buBlip>
                <a:blip r:embed="rId2"/>
              </a:buBlip>
            </a:pPr>
            <a:endParaRPr lang="es-ES_tradnl" sz="1800" dirty="0" smtClean="0"/>
          </a:p>
          <a:p>
            <a:pPr marL="173038" lvl="1">
              <a:buClrTx/>
              <a:buBlip>
                <a:blip r:embed="rId2"/>
              </a:buBlip>
            </a:pPr>
            <a:r>
              <a:rPr lang="es-ES_tradnl" sz="1800" dirty="0" smtClean="0"/>
              <a:t>Integración con otras redes sociales</a:t>
            </a:r>
          </a:p>
          <a:p>
            <a:pPr marL="401638" lvl="2">
              <a:buClrTx/>
              <a:buNone/>
            </a:pPr>
            <a:endParaRPr lang="es-ES_tradnl" sz="1800" dirty="0" smtClean="0"/>
          </a:p>
          <a:p>
            <a:pPr marL="173038" lvl="1">
              <a:buClrTx/>
              <a:buBlip>
                <a:blip r:embed="rId2"/>
              </a:buBlip>
            </a:pPr>
            <a:r>
              <a:rPr lang="es-ES_tradnl" sz="1800" dirty="0" smtClean="0"/>
              <a:t>Sitio dinámico que permita actualizar información de manera eficiente</a:t>
            </a:r>
          </a:p>
          <a:p>
            <a:pPr marL="401638" lvl="2">
              <a:buClrTx/>
              <a:buBlip>
                <a:blip r:embed="rId2"/>
              </a:buBlip>
            </a:pPr>
            <a:endParaRPr lang="es-ES_tradnl" sz="1800" dirty="0" smtClean="0"/>
          </a:p>
          <a:p>
            <a:pPr marL="173038" lvl="1">
              <a:buClrTx/>
              <a:buBlip>
                <a:blip r:embed="rId2"/>
              </a:buBlip>
            </a:pPr>
            <a:r>
              <a:rPr lang="es-ES_tradnl" sz="1800" dirty="0" smtClean="0"/>
              <a:t>Alta disponibilidad y posibilidad de escalar automáticamente dependiendo la carga </a:t>
            </a:r>
          </a:p>
          <a:p>
            <a:pPr marL="173038" lvl="1">
              <a:buClrTx/>
              <a:buBlip>
                <a:blip r:embed="rId2"/>
              </a:buBlip>
            </a:pPr>
            <a:endParaRPr lang="es-ES_tradnl" sz="1800" dirty="0" smtClean="0"/>
          </a:p>
          <a:p>
            <a:pPr marL="173038" lvl="1">
              <a:buClrTx/>
              <a:buBlip>
                <a:blip r:embed="rId2"/>
              </a:buBlip>
            </a:pPr>
            <a:r>
              <a:rPr lang="es-ES_tradnl" sz="1800" dirty="0" err="1" smtClean="0"/>
              <a:t>Hosting</a:t>
            </a:r>
            <a:r>
              <a:rPr lang="es-ES_tradnl" sz="1800" dirty="0" smtClean="0"/>
              <a:t> off-</a:t>
            </a:r>
            <a:r>
              <a:rPr lang="es-ES_tradnl" sz="1800" dirty="0" err="1" smtClean="0"/>
              <a:t>site</a:t>
            </a:r>
            <a:endParaRPr lang="es-ES_tradnl" sz="1800" dirty="0" smtClean="0"/>
          </a:p>
          <a:p>
            <a:pPr marL="173038" lvl="1">
              <a:buClrTx/>
              <a:buBlip>
                <a:blip r:embed="rId2"/>
              </a:buBlip>
            </a:pPr>
            <a:endParaRPr lang="es-ES_tradnl" sz="1800" dirty="0" smtClean="0"/>
          </a:p>
          <a:p>
            <a:pPr marL="173038" lvl="1">
              <a:buClrTx/>
              <a:buBlip>
                <a:blip r:embed="rId2"/>
              </a:buBlip>
            </a:pPr>
            <a:r>
              <a:rPr lang="es-ES_tradnl" sz="1800" dirty="0" smtClean="0"/>
              <a:t>Acceso </a:t>
            </a:r>
            <a:r>
              <a:rPr lang="es-ES_tradnl" sz="1800" dirty="0" err="1" smtClean="0"/>
              <a:t>mobile</a:t>
            </a:r>
            <a:r>
              <a:rPr lang="es-ES_tradnl" sz="1800" dirty="0" smtClean="0"/>
              <a:t> </a:t>
            </a:r>
            <a:r>
              <a:rPr lang="es-ES_tradnl" sz="1800" dirty="0" err="1" smtClean="0"/>
              <a:t>Android</a:t>
            </a:r>
            <a:r>
              <a:rPr lang="es-ES_tradnl" sz="1800" dirty="0" smtClean="0"/>
              <a:t>, </a:t>
            </a:r>
            <a:r>
              <a:rPr lang="es-ES_tradnl" sz="1800" dirty="0" err="1" smtClean="0"/>
              <a:t>Blackberry</a:t>
            </a:r>
            <a:r>
              <a:rPr lang="es-ES_tradnl" sz="1800" dirty="0" smtClean="0"/>
              <a:t>, </a:t>
            </a:r>
            <a:r>
              <a:rPr lang="es-ES_tradnl" sz="1800" dirty="0" err="1" smtClean="0"/>
              <a:t>Iphone</a:t>
            </a:r>
            <a:r>
              <a:rPr lang="es-ES_tradnl" sz="1800" dirty="0" smtClean="0"/>
              <a:t>/</a:t>
            </a:r>
            <a:r>
              <a:rPr lang="es-ES_tradnl" sz="1800" dirty="0" err="1" smtClean="0"/>
              <a:t>Ipod</a:t>
            </a:r>
            <a:r>
              <a:rPr lang="es-ES_tradnl" sz="1800" dirty="0" smtClean="0"/>
              <a:t>/</a:t>
            </a:r>
            <a:r>
              <a:rPr lang="es-ES_tradnl" sz="1800" dirty="0" err="1" smtClean="0"/>
              <a:t>Ipad</a:t>
            </a:r>
            <a:endParaRPr lang="es-ES_tradnl" sz="1800" dirty="0" smtClean="0"/>
          </a:p>
          <a:p>
            <a:pPr marL="173038" lvl="1">
              <a:buClrTx/>
              <a:buBlip>
                <a:blip r:embed="rId2"/>
              </a:buBlip>
            </a:pPr>
            <a:endParaRPr lang="es-ES_tradnl" sz="1800" dirty="0" smtClean="0"/>
          </a:p>
          <a:p>
            <a:pPr marL="173038" lvl="1">
              <a:buClrTx/>
              <a:buBlip>
                <a:blip r:embed="rId2"/>
              </a:buBlip>
            </a:pPr>
            <a:r>
              <a:rPr lang="es-ES_tradnl" sz="1800" dirty="0" smtClean="0"/>
              <a:t>Acceso al muro máximo 5’’</a:t>
            </a:r>
          </a:p>
          <a:p>
            <a:pPr marL="173038" lvl="1">
              <a:buClrTx/>
              <a:buBlip>
                <a:blip r:embed="rId2"/>
              </a:buBlip>
            </a:pPr>
            <a:endParaRPr lang="es-ES_tradnl" sz="1800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AR" dirty="0" smtClean="0"/>
              <a:t>Objetivos de negocio – Arquitectura  inicial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79712" y="0"/>
            <a:ext cx="55081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3200" dirty="0" smtClean="0">
                <a:solidFill>
                  <a:schemeClr val="accent3"/>
                </a:solidFill>
                <a:latin typeface="Arial" pitchFamily="34" charset="0"/>
                <a:cs typeface="Arial" pitchFamily="34" charset="0"/>
              </a:rPr>
              <a:t>Arquitectura “Social”</a:t>
            </a:r>
            <a:endParaRPr lang="es-AR" sz="3200" dirty="0">
              <a:solidFill>
                <a:schemeClr val="accent3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 cstate="print"/>
          <a:srcRect l="32941" t="15625" r="37503" b="21875"/>
          <a:stretch/>
        </p:blipFill>
        <p:spPr bwMode="auto">
          <a:xfrm>
            <a:off x="2133600" y="1143000"/>
            <a:ext cx="4785815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 l="11765" t="13542" r="8823" b="6250"/>
          <a:stretch>
            <a:fillRect/>
          </a:stretch>
        </p:blipFill>
        <p:spPr bwMode="auto">
          <a:xfrm>
            <a:off x="-1600200" y="0"/>
            <a:ext cx="12511216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0" y="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40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Masivas</a:t>
            </a:r>
            <a:endParaRPr lang="es-AR" sz="40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 l="37059" t="18750" r="32353" b="29167"/>
          <a:stretch>
            <a:fillRect/>
          </a:stretch>
        </p:blipFill>
        <p:spPr bwMode="auto">
          <a:xfrm>
            <a:off x="609600" y="1981200"/>
            <a:ext cx="3962400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 cstate="print"/>
          <a:srcRect l="5882" t="32292" r="67647" b="21875"/>
          <a:stretch>
            <a:fillRect/>
          </a:stretch>
        </p:blipFill>
        <p:spPr bwMode="auto">
          <a:xfrm>
            <a:off x="5105400" y="2362200"/>
            <a:ext cx="3429000" cy="335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0" y="0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4400" dirty="0" smtClean="0">
                <a:solidFill>
                  <a:schemeClr val="accent3"/>
                </a:solidFill>
                <a:latin typeface="Arial" pitchFamily="34" charset="0"/>
                <a:cs typeface="Arial" pitchFamily="34" charset="0"/>
              </a:rPr>
              <a:t>En todos lados</a:t>
            </a:r>
            <a:endParaRPr lang="es-AR" sz="4400" dirty="0">
              <a:solidFill>
                <a:schemeClr val="accent3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 l="17059" t="15625" r="13529" b="3125"/>
          <a:stretch>
            <a:fillRect/>
          </a:stretch>
        </p:blipFill>
        <p:spPr bwMode="auto">
          <a:xfrm>
            <a:off x="-609600" y="0"/>
            <a:ext cx="10720754" cy="708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0" y="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40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Cambian todo el tiempo</a:t>
            </a:r>
            <a:endParaRPr lang="es-AR" sz="40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://dalealstop.files.wordpress.com/2010/02/numbers.jpg"/>
          <p:cNvPicPr>
            <a:picLocks noChangeAspect="1" noChangeArrowheads="1"/>
          </p:cNvPicPr>
          <p:nvPr/>
        </p:nvPicPr>
        <p:blipFill>
          <a:blip r:embed="rId2" cstate="print"/>
          <a:srcRect b="22892"/>
          <a:stretch>
            <a:fillRect/>
          </a:stretch>
        </p:blipFill>
        <p:spPr bwMode="auto">
          <a:xfrm>
            <a:off x="0" y="0"/>
            <a:ext cx="9144000" cy="1219200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2590800" y="-76200"/>
            <a:ext cx="41088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3600" b="1" dirty="0" smtClean="0">
                <a:solidFill>
                  <a:schemeClr val="accent3"/>
                </a:solidFill>
                <a:latin typeface="Arial" pitchFamily="34" charset="0"/>
                <a:cs typeface="Arial" pitchFamily="34" charset="0"/>
              </a:rPr>
              <a:t>Algunos números</a:t>
            </a:r>
            <a:endParaRPr lang="en-US" sz="3600" b="1" dirty="0">
              <a:solidFill>
                <a:schemeClr val="accent3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Picture 12" descr="http://t0.gstatic.com/images?q=tbn:i8Ose7h64xV91M:http://www.volkanrivera.com/esp/wp-content/uploads/2009/12/twitter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8547" y="2249269"/>
            <a:ext cx="1228725" cy="819151"/>
          </a:xfrm>
          <a:prstGeom prst="rect">
            <a:avLst/>
          </a:prstGeom>
          <a:noFill/>
        </p:spPr>
      </p:pic>
      <p:pic>
        <p:nvPicPr>
          <p:cNvPr id="5" name="Picture 8" descr="http://t0.gstatic.com/images?q=tbn:rXbI4Q7FJzdNZM:http://asambleanacional.gov.ec/blogs/francisco_hago/files/2009/12/facebook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18547" y="4611469"/>
            <a:ext cx="1123950" cy="1123950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2405291" y="1774557"/>
            <a:ext cx="53912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3600" b="1" dirty="0" smtClean="0">
                <a:solidFill>
                  <a:schemeClr val="accent3"/>
                </a:solidFill>
                <a:latin typeface="Arial" pitchFamily="34" charset="0"/>
                <a:cs typeface="Arial" pitchFamily="34" charset="0"/>
              </a:rPr>
              <a:t>-357M de tweets por día</a:t>
            </a:r>
            <a:endParaRPr lang="en-US" sz="3600" b="1" dirty="0">
              <a:solidFill>
                <a:schemeClr val="accent3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05291" y="2288738"/>
            <a:ext cx="61606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3600" b="1" dirty="0" smtClean="0">
                <a:solidFill>
                  <a:schemeClr val="accent3"/>
                </a:solidFill>
                <a:latin typeface="Arial" pitchFamily="34" charset="0"/>
                <a:cs typeface="Arial" pitchFamily="34" charset="0"/>
              </a:rPr>
              <a:t>-1000M de búsquedas x día</a:t>
            </a:r>
            <a:endParaRPr lang="en-US" sz="3600" b="1" dirty="0">
              <a:solidFill>
                <a:schemeClr val="accent3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405291" y="2858869"/>
            <a:ext cx="28264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3600" b="1" dirty="0" smtClean="0">
                <a:solidFill>
                  <a:schemeClr val="accent3"/>
                </a:solidFill>
                <a:latin typeface="Arial" pitchFamily="34" charset="0"/>
                <a:cs typeface="Arial" pitchFamily="34" charset="0"/>
              </a:rPr>
              <a:t>-75% vía api</a:t>
            </a:r>
            <a:endParaRPr lang="en-US" sz="3600" b="1" dirty="0">
              <a:solidFill>
                <a:schemeClr val="accent3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267744" y="4230469"/>
            <a:ext cx="49375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3600" b="1" dirty="0" smtClean="0">
                <a:solidFill>
                  <a:schemeClr val="accent4"/>
                </a:solidFill>
                <a:latin typeface="Arial" pitchFamily="34" charset="0"/>
                <a:cs typeface="Arial" pitchFamily="34" charset="0"/>
              </a:rPr>
              <a:t>-1480 </a:t>
            </a:r>
            <a:r>
              <a:rPr lang="es-AR" sz="1400" b="1" dirty="0" smtClean="0">
                <a:solidFill>
                  <a:schemeClr val="accent4"/>
                </a:solidFill>
                <a:latin typeface="Arial" pitchFamily="34" charset="0"/>
                <a:cs typeface="Arial" pitchFamily="34" charset="0"/>
              </a:rPr>
              <a:t>millones</a:t>
            </a:r>
            <a:r>
              <a:rPr lang="es-AR" sz="3600" b="1" dirty="0" smtClean="0">
                <a:solidFill>
                  <a:schemeClr val="accent4"/>
                </a:solidFill>
                <a:latin typeface="Arial" pitchFamily="34" charset="0"/>
                <a:cs typeface="Arial" pitchFamily="34" charset="0"/>
              </a:rPr>
              <a:t> de usuarios</a:t>
            </a:r>
            <a:endParaRPr lang="en-US" sz="3600" b="1" dirty="0">
              <a:solidFill>
                <a:schemeClr val="accent4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267744" y="4803338"/>
            <a:ext cx="68611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3600" b="1" dirty="0" smtClean="0">
                <a:solidFill>
                  <a:schemeClr val="accent4"/>
                </a:solidFill>
                <a:latin typeface="Arial" pitchFamily="34" charset="0"/>
                <a:cs typeface="Arial" pitchFamily="34" charset="0"/>
              </a:rPr>
              <a:t>-</a:t>
            </a:r>
            <a:r>
              <a:rPr lang="es-AR" sz="3600" b="1" dirty="0">
                <a:solidFill>
                  <a:schemeClr val="accent4"/>
                </a:solidFill>
                <a:latin typeface="Arial" pitchFamily="34" charset="0"/>
                <a:cs typeface="Arial" pitchFamily="34" charset="0"/>
              </a:rPr>
              <a:t>Farmville:30</a:t>
            </a:r>
            <a:r>
              <a:rPr lang="es-AR" sz="3600" b="1" dirty="0" smtClean="0">
                <a:solidFill>
                  <a:schemeClr val="accent4"/>
                </a:solidFill>
                <a:latin typeface="Arial" pitchFamily="34" charset="0"/>
                <a:cs typeface="Arial" pitchFamily="34" charset="0"/>
              </a:rPr>
              <a:t>0 </a:t>
            </a:r>
            <a:r>
              <a:rPr lang="es-AR" sz="1400" b="1" dirty="0" smtClean="0">
                <a:solidFill>
                  <a:schemeClr val="accent4"/>
                </a:solidFill>
                <a:latin typeface="Arial" pitchFamily="34" charset="0"/>
                <a:cs typeface="Arial" pitchFamily="34" charset="0"/>
              </a:rPr>
              <a:t>millones</a:t>
            </a:r>
            <a:r>
              <a:rPr lang="es-AR" sz="3600" b="1" dirty="0" smtClean="0">
                <a:solidFill>
                  <a:schemeClr val="accent4"/>
                </a:solidFill>
                <a:latin typeface="Arial" pitchFamily="34" charset="0"/>
                <a:cs typeface="Arial" pitchFamily="34" charset="0"/>
              </a:rPr>
              <a:t> de usuarios</a:t>
            </a:r>
            <a:endParaRPr lang="en-US" sz="3600" b="1" dirty="0">
              <a:solidFill>
                <a:schemeClr val="accent4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267744" y="5373469"/>
            <a:ext cx="64716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3600" b="1" dirty="0" smtClean="0">
                <a:solidFill>
                  <a:schemeClr val="accent4"/>
                </a:solidFill>
                <a:latin typeface="Arial" pitchFamily="34" charset="0"/>
                <a:cs typeface="Arial" pitchFamily="34" charset="0"/>
              </a:rPr>
              <a:t>-37 </a:t>
            </a:r>
            <a:r>
              <a:rPr lang="es-AR" sz="1600" b="1" dirty="0" smtClean="0">
                <a:solidFill>
                  <a:schemeClr val="accent4"/>
                </a:solidFill>
                <a:latin typeface="Arial" pitchFamily="34" charset="0"/>
                <a:cs typeface="Arial" pitchFamily="34" charset="0"/>
              </a:rPr>
              <a:t>Billones</a:t>
            </a:r>
            <a:r>
              <a:rPr lang="es-AR" sz="3600" b="1" dirty="0" smtClean="0">
                <a:solidFill>
                  <a:schemeClr val="accent4"/>
                </a:solidFill>
                <a:latin typeface="Arial" pitchFamily="34" charset="0"/>
                <a:cs typeface="Arial" pitchFamily="34" charset="0"/>
              </a:rPr>
              <a:t> de contenidos x mes</a:t>
            </a:r>
            <a:endParaRPr lang="en-US" sz="3600" b="1" dirty="0">
              <a:solidFill>
                <a:schemeClr val="accent4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Que vamos a presentar 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F54B1-5C76-4AD1-9017-DEB9004F4194}" type="slidenum">
              <a:rPr lang="es-AR" smtClean="0"/>
              <a:pPr/>
              <a:t>3</a:t>
            </a:fld>
            <a:endParaRPr lang="es-AR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827584" y="1556792"/>
            <a:ext cx="7848872" cy="34470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9075" lvl="1" indent="-219075">
              <a:buClr>
                <a:srgbClr val="8A8E30"/>
              </a:buClr>
              <a:buBlip>
                <a:blip r:embed="rId2"/>
              </a:buBlip>
              <a:tabLst>
                <a:tab pos="177800" algn="l"/>
              </a:tabLst>
            </a:pPr>
            <a:r>
              <a:rPr lang="es-MX" sz="2000" dirty="0" smtClean="0">
                <a:solidFill>
                  <a:srgbClr val="000000"/>
                </a:solidFill>
              </a:rPr>
              <a:t>3 casos de definición de arquitecturas haciendo foco en distintos problemas</a:t>
            </a:r>
          </a:p>
          <a:p>
            <a:pPr marL="219075" lvl="1" indent="-219075">
              <a:buClr>
                <a:srgbClr val="8A8E30"/>
              </a:buClr>
              <a:buBlip>
                <a:blip r:embed="rId2"/>
              </a:buBlip>
              <a:tabLst>
                <a:tab pos="177800" algn="l"/>
              </a:tabLst>
            </a:pPr>
            <a:endParaRPr lang="es-MX" sz="2000" dirty="0" smtClean="0">
              <a:solidFill>
                <a:srgbClr val="000000"/>
              </a:solidFill>
            </a:endParaRPr>
          </a:p>
          <a:p>
            <a:pPr lvl="2" indent="-457200">
              <a:buClr>
                <a:srgbClr val="8A8E30"/>
              </a:buClr>
              <a:buFont typeface="+mj-lt"/>
              <a:buAutoNum type="arabicPeriod"/>
              <a:tabLst>
                <a:tab pos="177800" algn="l"/>
              </a:tabLst>
            </a:pPr>
            <a:r>
              <a:rPr lang="es-MX" sz="2000" dirty="0" smtClean="0">
                <a:solidFill>
                  <a:srgbClr val="000000"/>
                </a:solidFill>
              </a:rPr>
              <a:t>Proceso de elección de arquitectura</a:t>
            </a:r>
          </a:p>
          <a:p>
            <a:pPr lvl="2" indent="-457200">
              <a:buClr>
                <a:srgbClr val="8A8E30"/>
              </a:buClr>
              <a:buFont typeface="+mj-lt"/>
              <a:buAutoNum type="arabicPeriod"/>
              <a:tabLst>
                <a:tab pos="177800" algn="l"/>
              </a:tabLst>
            </a:pPr>
            <a:endParaRPr lang="es-MX" sz="2000" dirty="0" smtClean="0">
              <a:solidFill>
                <a:srgbClr val="000000"/>
              </a:solidFill>
            </a:endParaRPr>
          </a:p>
          <a:p>
            <a:pPr lvl="2" indent="-457200">
              <a:buClr>
                <a:srgbClr val="8A8E30"/>
              </a:buClr>
              <a:buFont typeface="+mj-lt"/>
              <a:buAutoNum type="arabicPeriod"/>
              <a:tabLst>
                <a:tab pos="177800" algn="l"/>
              </a:tabLst>
            </a:pPr>
            <a:r>
              <a:rPr lang="es-MX" sz="2000" dirty="0" smtClean="0">
                <a:solidFill>
                  <a:srgbClr val="000000"/>
                </a:solidFill>
              </a:rPr>
              <a:t>Escalabilidad</a:t>
            </a:r>
          </a:p>
          <a:p>
            <a:pPr lvl="2" indent="-457200">
              <a:buClr>
                <a:srgbClr val="8A8E30"/>
              </a:buClr>
              <a:buFont typeface="+mj-lt"/>
              <a:buAutoNum type="arabicPeriod"/>
              <a:tabLst>
                <a:tab pos="177800" algn="l"/>
              </a:tabLst>
            </a:pPr>
            <a:endParaRPr lang="es-MX" sz="2000" dirty="0" smtClean="0">
              <a:solidFill>
                <a:srgbClr val="000000"/>
              </a:solidFill>
            </a:endParaRPr>
          </a:p>
          <a:p>
            <a:pPr lvl="2" indent="-457200">
              <a:buClr>
                <a:srgbClr val="8A8E30"/>
              </a:buClr>
              <a:buFont typeface="+mj-lt"/>
              <a:buAutoNum type="arabicPeriod"/>
              <a:tabLst>
                <a:tab pos="177800" algn="l"/>
              </a:tabLst>
            </a:pPr>
            <a:r>
              <a:rPr lang="es-MX" sz="2000" dirty="0" smtClean="0">
                <a:solidFill>
                  <a:srgbClr val="000000"/>
                </a:solidFill>
              </a:rPr>
              <a:t>Desarrollo colaborativo sostenido de una arquitectura compleja</a:t>
            </a:r>
          </a:p>
          <a:p>
            <a:pPr lvl="2" indent="-457200">
              <a:buClr>
                <a:srgbClr val="8A8E30"/>
              </a:buClr>
              <a:buFont typeface="+mj-lt"/>
              <a:buAutoNum type="arabicPeriod"/>
              <a:tabLst>
                <a:tab pos="177800" algn="l"/>
              </a:tabLst>
            </a:pPr>
            <a:endParaRPr lang="es-MX" sz="2000" dirty="0" smtClean="0">
              <a:solidFill>
                <a:srgbClr val="000000"/>
              </a:solidFill>
            </a:endParaRPr>
          </a:p>
          <a:p>
            <a:pPr marL="676275" lvl="2" indent="-219075">
              <a:buClr>
                <a:srgbClr val="8A8E30"/>
              </a:buClr>
              <a:buBlip>
                <a:blip r:embed="rId2"/>
              </a:buBlip>
              <a:tabLst>
                <a:tab pos="177800" algn="l"/>
              </a:tabLst>
            </a:pPr>
            <a:endParaRPr lang="es-MX" dirty="0" smtClean="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AutoShape 2" descr="https://mail.google.com/mail/?ui=2&amp;ik=f1c13b3648&amp;view=att&amp;th=12913e400af66b38&amp;attid=0.8&amp;disp=emb&amp;realattid=f5d5a78783f0e125_0.2&amp;zw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2708" name="AutoShape 4" descr="https://mail.google.com/mail/?ui=2&amp;ik=f1c13b3648&amp;view=att&amp;th=12913e400af66b38&amp;attid=0.8&amp;disp=emb&amp;realattid=f5d5a78783f0e125_0.2&amp;zw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2710" name="AutoShape 6" descr="https://mail.google.com/mail/?ui=2&amp;ik=f1c13b3648&amp;view=att&amp;th=12913e400af66b38&amp;attid=0.8&amp;disp=emb&amp;realattid=f5d5a78783f0e125_0.2&amp;zw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2711" name="Picture 7"/>
          <p:cNvPicPr>
            <a:picLocks noChangeAspect="1" noChangeArrowheads="1"/>
          </p:cNvPicPr>
          <p:nvPr/>
        </p:nvPicPr>
        <p:blipFill>
          <a:blip r:embed="rId2" cstate="print"/>
          <a:srcRect l="15882" t="18750" r="10588" b="7292"/>
          <a:stretch>
            <a:fillRect/>
          </a:stretch>
        </p:blipFill>
        <p:spPr bwMode="auto">
          <a:xfrm>
            <a:off x="0" y="0"/>
            <a:ext cx="9525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3" cstate="print"/>
          <a:srcRect l="36696" t="59896" r="56389" b="19216"/>
          <a:stretch>
            <a:fillRect/>
          </a:stretch>
        </p:blipFill>
        <p:spPr bwMode="auto">
          <a:xfrm>
            <a:off x="228600" y="3048000"/>
            <a:ext cx="1295400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 cstate="print"/>
          <a:srcRect l="70919" t="31084" r="16878" b="21376"/>
          <a:stretch>
            <a:fillRect/>
          </a:stretch>
        </p:blipFill>
        <p:spPr bwMode="auto">
          <a:xfrm>
            <a:off x="7162800" y="1447800"/>
            <a:ext cx="2286000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18"/>
          <p:cNvGrpSpPr/>
          <p:nvPr/>
        </p:nvGrpSpPr>
        <p:grpSpPr>
          <a:xfrm>
            <a:off x="152400" y="457200"/>
            <a:ext cx="9296400" cy="6172200"/>
            <a:chOff x="152400" y="457200"/>
            <a:chExt cx="9296400" cy="6172200"/>
          </a:xfrm>
        </p:grpSpPr>
        <p:sp>
          <p:nvSpPr>
            <p:cNvPr id="8" name="Rounded Rectangle 7"/>
            <p:cNvSpPr/>
            <p:nvPr/>
          </p:nvSpPr>
          <p:spPr>
            <a:xfrm>
              <a:off x="7086600" y="1447800"/>
              <a:ext cx="2362200" cy="990600"/>
            </a:xfrm>
            <a:prstGeom prst="roundRect">
              <a:avLst/>
            </a:prstGeom>
            <a:solidFill>
              <a:schemeClr val="accent2">
                <a:alpha val="20000"/>
              </a:schemeClr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7086600" y="2514600"/>
              <a:ext cx="2362200" cy="1524000"/>
            </a:xfrm>
            <a:prstGeom prst="roundRect">
              <a:avLst/>
            </a:prstGeom>
            <a:solidFill>
              <a:schemeClr val="accent2">
                <a:alpha val="20000"/>
              </a:schemeClr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7086600" y="5029200"/>
              <a:ext cx="2362200" cy="1524000"/>
            </a:xfrm>
            <a:prstGeom prst="roundRect">
              <a:avLst/>
            </a:prstGeom>
            <a:solidFill>
              <a:schemeClr val="accent2">
                <a:alpha val="20000"/>
              </a:schemeClr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7086600" y="4114800"/>
              <a:ext cx="2362200" cy="838200"/>
            </a:xfrm>
            <a:prstGeom prst="roundRect">
              <a:avLst/>
            </a:prstGeom>
            <a:solidFill>
              <a:schemeClr val="accent2">
                <a:alpha val="20000"/>
              </a:schemeClr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152400" y="2743200"/>
              <a:ext cx="1524000" cy="2819400"/>
            </a:xfrm>
            <a:prstGeom prst="roundRect">
              <a:avLst/>
            </a:prstGeom>
            <a:solidFill>
              <a:schemeClr val="accent2">
                <a:alpha val="20000"/>
              </a:schemeClr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1905000" y="1600200"/>
              <a:ext cx="4953000" cy="990600"/>
            </a:xfrm>
            <a:prstGeom prst="roundRect">
              <a:avLst/>
            </a:prstGeom>
            <a:solidFill>
              <a:schemeClr val="accent2">
                <a:alpha val="20000"/>
              </a:schemeClr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1981200" y="5562600"/>
              <a:ext cx="4953000" cy="1066800"/>
            </a:xfrm>
            <a:prstGeom prst="roundRect">
              <a:avLst/>
            </a:prstGeom>
            <a:solidFill>
              <a:schemeClr val="accent2">
                <a:alpha val="20000"/>
              </a:schemeClr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152400" y="457200"/>
              <a:ext cx="1524000" cy="2057400"/>
            </a:xfrm>
            <a:prstGeom prst="roundRect">
              <a:avLst/>
            </a:prstGeom>
            <a:solidFill>
              <a:schemeClr val="accent2">
                <a:alpha val="20000"/>
              </a:schemeClr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1981200" y="609600"/>
              <a:ext cx="5029200" cy="914400"/>
            </a:xfrm>
            <a:prstGeom prst="roundRect">
              <a:avLst/>
            </a:prstGeom>
            <a:solidFill>
              <a:schemeClr val="accent2">
                <a:alpha val="20000"/>
              </a:schemeClr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2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>
          <a:xfrm>
            <a:off x="323528" y="1484784"/>
            <a:ext cx="6408712" cy="2952328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Visión General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AR" dirty="0" smtClean="0"/>
              <a:t>Escalabilidad</a:t>
            </a:r>
            <a:endParaRPr lang="en-US" dirty="0"/>
          </a:p>
        </p:txBody>
      </p:sp>
      <p:sp>
        <p:nvSpPr>
          <p:cNvPr id="102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1547664" y="1988840"/>
            <a:ext cx="4896544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2800" dirty="0" smtClean="0"/>
              <a:t>Presentación</a:t>
            </a:r>
            <a:endParaRPr lang="en-US" sz="2800" dirty="0"/>
          </a:p>
        </p:txBody>
      </p:sp>
      <p:sp>
        <p:nvSpPr>
          <p:cNvPr id="8" name="Rounded Rectangle 7"/>
          <p:cNvSpPr/>
          <p:nvPr/>
        </p:nvSpPr>
        <p:spPr>
          <a:xfrm>
            <a:off x="1547664" y="2708920"/>
            <a:ext cx="4896544" cy="576064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2800" dirty="0" smtClean="0"/>
              <a:t>Negocio</a:t>
            </a:r>
            <a:endParaRPr lang="en-US" sz="2800" dirty="0"/>
          </a:p>
        </p:txBody>
      </p:sp>
      <p:sp>
        <p:nvSpPr>
          <p:cNvPr id="9" name="Rounded Rectangle 8"/>
          <p:cNvSpPr/>
          <p:nvPr/>
        </p:nvSpPr>
        <p:spPr>
          <a:xfrm>
            <a:off x="1547664" y="3429000"/>
            <a:ext cx="4896544" cy="648072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2800" dirty="0" smtClean="0"/>
              <a:t>Persistencia</a:t>
            </a:r>
            <a:endParaRPr lang="en-US" sz="2800" dirty="0"/>
          </a:p>
        </p:txBody>
      </p:sp>
      <p:sp>
        <p:nvSpPr>
          <p:cNvPr id="11" name="Rounded Rectangle 10"/>
          <p:cNvSpPr/>
          <p:nvPr/>
        </p:nvSpPr>
        <p:spPr>
          <a:xfrm rot="16200000">
            <a:off x="35496" y="2636912"/>
            <a:ext cx="2088232" cy="792088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dirty="0" smtClean="0"/>
              <a:t>Servicios Cross</a:t>
            </a:r>
            <a:endParaRPr lang="en-US" dirty="0"/>
          </a:p>
        </p:txBody>
      </p:sp>
      <p:sp>
        <p:nvSpPr>
          <p:cNvPr id="12" name="Can 11"/>
          <p:cNvSpPr/>
          <p:nvPr/>
        </p:nvSpPr>
        <p:spPr>
          <a:xfrm>
            <a:off x="2843808" y="4797152"/>
            <a:ext cx="1224136" cy="1152128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dirty="0" smtClean="0"/>
              <a:t>BD</a:t>
            </a:r>
            <a:endParaRPr lang="en-US" dirty="0"/>
          </a:p>
        </p:txBody>
      </p:sp>
      <p:sp>
        <p:nvSpPr>
          <p:cNvPr id="13" name="Right Brace 12"/>
          <p:cNvSpPr/>
          <p:nvPr/>
        </p:nvSpPr>
        <p:spPr>
          <a:xfrm>
            <a:off x="6804248" y="1484784"/>
            <a:ext cx="432048" cy="3096344"/>
          </a:xfrm>
          <a:prstGeom prst="righ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Brace 14"/>
          <p:cNvSpPr/>
          <p:nvPr/>
        </p:nvSpPr>
        <p:spPr>
          <a:xfrm>
            <a:off x="6804248" y="4725144"/>
            <a:ext cx="504056" cy="1368152"/>
          </a:xfrm>
          <a:prstGeom prst="righ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7420476" y="2636912"/>
            <a:ext cx="15440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 smtClean="0"/>
              <a:t>Escalabilidad</a:t>
            </a:r>
          </a:p>
          <a:p>
            <a:r>
              <a:rPr lang="es-AR" dirty="0" smtClean="0"/>
              <a:t>Aplicación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7380312" y="5086925"/>
            <a:ext cx="15440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 smtClean="0"/>
              <a:t>Escalabilidad</a:t>
            </a:r>
          </a:p>
          <a:p>
            <a:r>
              <a:rPr lang="es-AR" dirty="0" smtClean="0"/>
              <a:t>BD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AR" smtClean="0"/>
              <a:t>Análisis – Enfoques de arquitecturas</a:t>
            </a:r>
            <a:endParaRPr lang="en-US" smtClean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76250" y="639763"/>
            <a:ext cx="8448675" cy="228600"/>
          </a:xfrm>
        </p:spPr>
        <p:txBody>
          <a:bodyPr rtlCol="0"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s-AR" dirty="0" smtClean="0"/>
              <a:t>Arquitectura multicapa en más detalle</a:t>
            </a:r>
            <a:endParaRPr lang="en-US" dirty="0"/>
          </a:p>
        </p:txBody>
      </p:sp>
      <p:grpSp>
        <p:nvGrpSpPr>
          <p:cNvPr id="3" name="Group 13"/>
          <p:cNvGrpSpPr>
            <a:grpSpLocks/>
          </p:cNvGrpSpPr>
          <p:nvPr/>
        </p:nvGrpSpPr>
        <p:grpSpPr bwMode="auto">
          <a:xfrm>
            <a:off x="6143625" y="285750"/>
            <a:ext cx="2571750" cy="642938"/>
            <a:chOff x="6143625" y="285728"/>
            <a:chExt cx="2571761" cy="642942"/>
          </a:xfrm>
        </p:grpSpPr>
        <p:sp>
          <p:nvSpPr>
            <p:cNvPr id="36" name="Rounded Rectangle 35"/>
            <p:cNvSpPr/>
            <p:nvPr/>
          </p:nvSpPr>
          <p:spPr bwMode="auto">
            <a:xfrm>
              <a:off x="6143625" y="285728"/>
              <a:ext cx="428627" cy="285752"/>
            </a:xfrm>
            <a:prstGeom prst="round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600" dirty="0"/>
            </a:p>
          </p:txBody>
        </p:sp>
        <p:sp>
          <p:nvSpPr>
            <p:cNvPr id="37" name="Rounded Rectangle 36"/>
            <p:cNvSpPr/>
            <p:nvPr/>
          </p:nvSpPr>
          <p:spPr bwMode="auto">
            <a:xfrm>
              <a:off x="6858003" y="285728"/>
              <a:ext cx="428627" cy="285752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600" dirty="0"/>
            </a:p>
          </p:txBody>
        </p:sp>
        <p:sp>
          <p:nvSpPr>
            <p:cNvPr id="38" name="Rounded Rectangle 37"/>
            <p:cNvSpPr/>
            <p:nvPr/>
          </p:nvSpPr>
          <p:spPr bwMode="auto">
            <a:xfrm>
              <a:off x="7569206" y="285728"/>
              <a:ext cx="428627" cy="285752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600" dirty="0"/>
            </a:p>
          </p:txBody>
        </p:sp>
        <p:sp>
          <p:nvSpPr>
            <p:cNvPr id="39" name="Right Arrow 38"/>
            <p:cNvSpPr/>
            <p:nvPr/>
          </p:nvSpPr>
          <p:spPr bwMode="auto">
            <a:xfrm>
              <a:off x="6643690" y="485754"/>
              <a:ext cx="142876" cy="157164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40" name="Rounded Rectangle 39"/>
            <p:cNvSpPr/>
            <p:nvPr/>
          </p:nvSpPr>
          <p:spPr bwMode="auto">
            <a:xfrm>
              <a:off x="8286759" y="285728"/>
              <a:ext cx="428627" cy="285752"/>
            </a:xfrm>
            <a:prstGeom prst="round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600" dirty="0"/>
            </a:p>
          </p:txBody>
        </p:sp>
        <p:sp>
          <p:nvSpPr>
            <p:cNvPr id="41" name="Rounded Rectangle 40"/>
            <p:cNvSpPr/>
            <p:nvPr/>
          </p:nvSpPr>
          <p:spPr bwMode="auto">
            <a:xfrm>
              <a:off x="6143625" y="642918"/>
              <a:ext cx="428627" cy="285752"/>
            </a:xfrm>
            <a:prstGeom prst="round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600" dirty="0"/>
            </a:p>
          </p:txBody>
        </p:sp>
        <p:sp>
          <p:nvSpPr>
            <p:cNvPr id="42" name="Rounded Rectangle 41"/>
            <p:cNvSpPr/>
            <p:nvPr/>
          </p:nvSpPr>
          <p:spPr bwMode="auto">
            <a:xfrm>
              <a:off x="6858003" y="642918"/>
              <a:ext cx="428627" cy="28575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600" dirty="0"/>
            </a:p>
          </p:txBody>
        </p:sp>
        <p:sp>
          <p:nvSpPr>
            <p:cNvPr id="43" name="Rounded Rectangle 42"/>
            <p:cNvSpPr/>
            <p:nvPr/>
          </p:nvSpPr>
          <p:spPr bwMode="auto">
            <a:xfrm>
              <a:off x="7569206" y="642918"/>
              <a:ext cx="428627" cy="285752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600" dirty="0"/>
            </a:p>
          </p:txBody>
        </p:sp>
        <p:sp>
          <p:nvSpPr>
            <p:cNvPr id="44" name="Rounded Rectangle 43"/>
            <p:cNvSpPr/>
            <p:nvPr/>
          </p:nvSpPr>
          <p:spPr bwMode="auto">
            <a:xfrm>
              <a:off x="8286759" y="642918"/>
              <a:ext cx="428627" cy="285752"/>
            </a:xfrm>
            <a:prstGeom prst="round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600" dirty="0"/>
            </a:p>
          </p:txBody>
        </p:sp>
        <p:sp>
          <p:nvSpPr>
            <p:cNvPr id="45" name="Right Arrow 44"/>
            <p:cNvSpPr/>
            <p:nvPr/>
          </p:nvSpPr>
          <p:spPr bwMode="auto">
            <a:xfrm>
              <a:off x="7358068" y="500042"/>
              <a:ext cx="142876" cy="157163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46" name="Right Arrow 45"/>
            <p:cNvSpPr/>
            <p:nvPr/>
          </p:nvSpPr>
          <p:spPr bwMode="auto">
            <a:xfrm>
              <a:off x="8072446" y="500042"/>
              <a:ext cx="142876" cy="157163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sp>
        <p:nvSpPr>
          <p:cNvPr id="35" name="Flowchart: Magnetic Disk 34"/>
          <p:cNvSpPr/>
          <p:nvPr/>
        </p:nvSpPr>
        <p:spPr>
          <a:xfrm>
            <a:off x="1115616" y="5322694"/>
            <a:ext cx="648072" cy="648072"/>
          </a:xfrm>
          <a:prstGeom prst="flowChartMagneticDisk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dirty="0" smtClean="0"/>
              <a:t>BD</a:t>
            </a:r>
            <a:endParaRPr lang="en-US" dirty="0"/>
          </a:p>
        </p:txBody>
      </p:sp>
      <p:cxnSp>
        <p:nvCxnSpPr>
          <p:cNvPr id="48" name="Straight Connector 47"/>
          <p:cNvCxnSpPr/>
          <p:nvPr/>
        </p:nvCxnSpPr>
        <p:spPr>
          <a:xfrm>
            <a:off x="1331640" y="5085184"/>
            <a:ext cx="3528392" cy="0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Slide Number Placeholder 4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F54B1-5C76-4AD1-9017-DEB9004F4194}" type="slidenum">
              <a:rPr lang="es-AR" smtClean="0"/>
              <a:pPr/>
              <a:t>32</a:t>
            </a:fld>
            <a:endParaRPr lang="es-AR"/>
          </a:p>
        </p:txBody>
      </p:sp>
      <p:grpSp>
        <p:nvGrpSpPr>
          <p:cNvPr id="77" name="Group 76"/>
          <p:cNvGrpSpPr/>
          <p:nvPr/>
        </p:nvGrpSpPr>
        <p:grpSpPr>
          <a:xfrm>
            <a:off x="755576" y="1362254"/>
            <a:ext cx="6120680" cy="3578914"/>
            <a:chOff x="971600" y="1988840"/>
            <a:chExt cx="5472608" cy="3045884"/>
          </a:xfrm>
        </p:grpSpPr>
        <p:sp>
          <p:nvSpPr>
            <p:cNvPr id="69" name="Rounded Rectangle 68"/>
            <p:cNvSpPr>
              <a:spLocks noChangeAspect="1"/>
            </p:cNvSpPr>
            <p:nvPr/>
          </p:nvSpPr>
          <p:spPr>
            <a:xfrm>
              <a:off x="971600" y="3134939"/>
              <a:ext cx="3929063" cy="612834"/>
            </a:xfrm>
            <a:prstGeom prst="round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/>
            <a:lstStyle/>
            <a:p>
              <a:pPr algn="r">
                <a:defRPr/>
              </a:pPr>
              <a:r>
                <a:rPr lang="es-AR" sz="1200" dirty="0"/>
                <a:t>Servicios</a:t>
              </a:r>
              <a:endParaRPr lang="en-US" sz="1200" dirty="0"/>
            </a:p>
          </p:txBody>
        </p:sp>
        <p:sp>
          <p:nvSpPr>
            <p:cNvPr id="49" name="Rounded Rectangle 48"/>
            <p:cNvSpPr>
              <a:spLocks noChangeAspect="1"/>
            </p:cNvSpPr>
            <p:nvPr/>
          </p:nvSpPr>
          <p:spPr>
            <a:xfrm>
              <a:off x="971600" y="1988840"/>
              <a:ext cx="3929063" cy="1073274"/>
            </a:xfrm>
            <a:prstGeom prst="round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/>
            <a:lstStyle/>
            <a:p>
              <a:pPr algn="r">
                <a:defRPr/>
              </a:pPr>
              <a:r>
                <a:rPr lang="es-AR" sz="1200" dirty="0"/>
                <a:t>Presentación</a:t>
              </a:r>
              <a:endParaRPr lang="en-US" sz="1200" dirty="0"/>
            </a:p>
          </p:txBody>
        </p:sp>
        <p:sp>
          <p:nvSpPr>
            <p:cNvPr id="51" name="Rounded Rectangle 50"/>
            <p:cNvSpPr>
              <a:spLocks noChangeAspect="1"/>
            </p:cNvSpPr>
            <p:nvPr/>
          </p:nvSpPr>
          <p:spPr>
            <a:xfrm>
              <a:off x="971600" y="3870746"/>
              <a:ext cx="3929063" cy="422350"/>
            </a:xfrm>
            <a:prstGeom prst="roundRect">
              <a:avLst>
                <a:gd name="adj" fmla="val 7115"/>
              </a:avLst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/>
            <a:lstStyle/>
            <a:p>
              <a:pPr algn="r">
                <a:defRPr/>
              </a:pPr>
              <a:r>
                <a:rPr lang="es-AR" sz="1200" dirty="0"/>
                <a:t>Negocio</a:t>
              </a:r>
              <a:endParaRPr lang="en-US" sz="1200" dirty="0"/>
            </a:p>
          </p:txBody>
        </p:sp>
        <p:sp>
          <p:nvSpPr>
            <p:cNvPr id="53" name="Rounded Rectangle 52"/>
            <p:cNvSpPr>
              <a:spLocks noChangeAspect="1"/>
            </p:cNvSpPr>
            <p:nvPr/>
          </p:nvSpPr>
          <p:spPr>
            <a:xfrm>
              <a:off x="1002977" y="4354835"/>
              <a:ext cx="3929063" cy="679889"/>
            </a:xfrm>
            <a:prstGeom prst="round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/>
            <a:lstStyle/>
            <a:p>
              <a:pPr algn="r">
                <a:defRPr/>
              </a:pPr>
              <a:r>
                <a:rPr lang="es-AR" sz="1200" dirty="0"/>
                <a:t>Persistencia</a:t>
              </a:r>
              <a:endParaRPr lang="en-US" sz="1200" dirty="0"/>
            </a:p>
          </p:txBody>
        </p:sp>
        <p:sp>
          <p:nvSpPr>
            <p:cNvPr id="55" name="Rounded Rectangle 54"/>
            <p:cNvSpPr>
              <a:spLocks noChangeAspect="1"/>
            </p:cNvSpPr>
            <p:nvPr/>
          </p:nvSpPr>
          <p:spPr>
            <a:xfrm>
              <a:off x="1118466" y="2492897"/>
              <a:ext cx="357190" cy="2051561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vert270" anchor="ctr"/>
            <a:lstStyle/>
            <a:p>
              <a:pPr algn="ctr">
                <a:defRPr/>
              </a:pPr>
              <a:r>
                <a:rPr lang="es-AR" sz="1200" dirty="0"/>
                <a:t>Seguridad</a:t>
              </a:r>
              <a:endParaRPr lang="en-US" sz="1200" dirty="0"/>
            </a:p>
          </p:txBody>
        </p:sp>
        <p:sp>
          <p:nvSpPr>
            <p:cNvPr id="60" name="Rounded Rectangle 59"/>
            <p:cNvSpPr>
              <a:spLocks noChangeAspect="1"/>
            </p:cNvSpPr>
            <p:nvPr/>
          </p:nvSpPr>
          <p:spPr>
            <a:xfrm>
              <a:off x="1547664" y="2259592"/>
              <a:ext cx="720080" cy="161296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s-AR" sz="1200" dirty="0" smtClean="0"/>
                <a:t>REST </a:t>
              </a:r>
              <a:endParaRPr lang="en-US" sz="1200" dirty="0"/>
            </a:p>
          </p:txBody>
        </p:sp>
        <p:grpSp>
          <p:nvGrpSpPr>
            <p:cNvPr id="2" name="Group 69"/>
            <p:cNvGrpSpPr>
              <a:grpSpLocks noChangeAspect="1"/>
            </p:cNvGrpSpPr>
            <p:nvPr/>
          </p:nvGrpSpPr>
          <p:grpSpPr bwMode="auto">
            <a:xfrm>
              <a:off x="5015458" y="3284984"/>
              <a:ext cx="1428750" cy="918989"/>
              <a:chOff x="5214942" y="3724452"/>
              <a:chExt cx="1428760" cy="918996"/>
            </a:xfrm>
          </p:grpSpPr>
          <p:sp>
            <p:nvSpPr>
              <p:cNvPr id="54" name="Rounded Rectangle 53"/>
              <p:cNvSpPr/>
              <p:nvPr/>
            </p:nvSpPr>
            <p:spPr>
              <a:xfrm>
                <a:off x="5214942" y="3724452"/>
                <a:ext cx="1428760" cy="918996"/>
              </a:xfrm>
              <a:prstGeom prst="roundRect">
                <a:avLst>
                  <a:gd name="adj" fmla="val 9980"/>
                </a:avLst>
              </a:prstGeom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/>
              <a:lstStyle/>
              <a:p>
                <a:pPr algn="r">
                  <a:defRPr/>
                </a:pPr>
                <a:r>
                  <a:rPr lang="es-AR" sz="1200" dirty="0"/>
                  <a:t>Integración</a:t>
                </a:r>
                <a:endParaRPr lang="en-US" sz="1200" dirty="0"/>
              </a:p>
            </p:txBody>
          </p:sp>
          <p:sp>
            <p:nvSpPr>
              <p:cNvPr id="62" name="Rounded Rectangle 61"/>
              <p:cNvSpPr/>
              <p:nvPr/>
            </p:nvSpPr>
            <p:spPr>
              <a:xfrm>
                <a:off x="5275540" y="4300519"/>
                <a:ext cx="1285884" cy="254027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s-AR" sz="1200" dirty="0" err="1" smtClean="0"/>
                  <a:t>Facebook</a:t>
                </a:r>
                <a:endParaRPr lang="en-US" sz="1200" dirty="0"/>
              </a:p>
            </p:txBody>
          </p:sp>
        </p:grpSp>
        <p:sp>
          <p:nvSpPr>
            <p:cNvPr id="47" name="Rounded Rectangle 46"/>
            <p:cNvSpPr/>
            <p:nvPr/>
          </p:nvSpPr>
          <p:spPr bwMode="auto">
            <a:xfrm>
              <a:off x="5076056" y="3573016"/>
              <a:ext cx="1285875" cy="254025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s-AR" sz="1200" dirty="0" err="1" smtClean="0"/>
                <a:t>Twitter</a:t>
              </a:r>
              <a:endParaRPr lang="en-US" sz="1200" dirty="0"/>
            </a:p>
          </p:txBody>
        </p:sp>
        <p:sp>
          <p:nvSpPr>
            <p:cNvPr id="52" name="Rounded Rectangle 51"/>
            <p:cNvSpPr>
              <a:spLocks noChangeAspect="1"/>
            </p:cNvSpPr>
            <p:nvPr/>
          </p:nvSpPr>
          <p:spPr>
            <a:xfrm>
              <a:off x="2388593" y="2060848"/>
              <a:ext cx="1319311" cy="360040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s-AR" sz="1200" dirty="0" smtClean="0"/>
                <a:t>Componentes </a:t>
              </a:r>
              <a:r>
                <a:rPr lang="es-AR" sz="1200" dirty="0" err="1" smtClean="0"/>
                <a:t>JavaScript</a:t>
              </a:r>
              <a:endParaRPr lang="en-US" sz="1200" dirty="0"/>
            </a:p>
          </p:txBody>
        </p:sp>
        <p:sp>
          <p:nvSpPr>
            <p:cNvPr id="56" name="Rounded Rectangle 55"/>
            <p:cNvSpPr>
              <a:spLocks noChangeAspect="1"/>
            </p:cNvSpPr>
            <p:nvPr/>
          </p:nvSpPr>
          <p:spPr>
            <a:xfrm>
              <a:off x="1547664" y="2492896"/>
              <a:ext cx="3240360" cy="190609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s-AR" sz="1200" dirty="0" smtClean="0"/>
                <a:t>Paginación</a:t>
              </a:r>
              <a:endParaRPr lang="en-US" sz="1200" dirty="0"/>
            </a:p>
          </p:txBody>
        </p:sp>
        <p:sp>
          <p:nvSpPr>
            <p:cNvPr id="57" name="Rounded Rectangle 56"/>
            <p:cNvSpPr>
              <a:spLocks noChangeAspect="1"/>
            </p:cNvSpPr>
            <p:nvPr/>
          </p:nvSpPr>
          <p:spPr>
            <a:xfrm>
              <a:off x="1547664" y="2780928"/>
              <a:ext cx="3168352" cy="190101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s-AR" sz="1200" dirty="0" err="1" smtClean="0"/>
                <a:t>JQuery</a:t>
              </a:r>
              <a:endParaRPr lang="en-US" sz="1200" dirty="0"/>
            </a:p>
          </p:txBody>
        </p:sp>
      </p:grpSp>
      <p:sp>
        <p:nvSpPr>
          <p:cNvPr id="58" name="Rounded Rectangle 57"/>
          <p:cNvSpPr/>
          <p:nvPr/>
        </p:nvSpPr>
        <p:spPr>
          <a:xfrm>
            <a:off x="2449381" y="5250686"/>
            <a:ext cx="720080" cy="792088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ounded Rectangle 69"/>
          <p:cNvSpPr/>
          <p:nvPr/>
        </p:nvSpPr>
        <p:spPr>
          <a:xfrm>
            <a:off x="2521389" y="5322694"/>
            <a:ext cx="720080" cy="792088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ounded Rectangle 71"/>
          <p:cNvSpPr/>
          <p:nvPr/>
        </p:nvSpPr>
        <p:spPr>
          <a:xfrm>
            <a:off x="2601781" y="5403086"/>
            <a:ext cx="720080" cy="792088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ounded Rectangle 72"/>
          <p:cNvSpPr/>
          <p:nvPr/>
        </p:nvSpPr>
        <p:spPr>
          <a:xfrm>
            <a:off x="2665405" y="5466710"/>
            <a:ext cx="720080" cy="792088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TextBox 73"/>
          <p:cNvSpPr txBox="1"/>
          <p:nvPr/>
        </p:nvSpPr>
        <p:spPr>
          <a:xfrm>
            <a:off x="2411760" y="5682734"/>
            <a:ext cx="11897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400" dirty="0" smtClean="0"/>
              <a:t>Documentos</a:t>
            </a:r>
          </a:p>
          <a:p>
            <a:r>
              <a:rPr lang="es-AR" sz="1400" dirty="0" smtClean="0"/>
              <a:t>     </a:t>
            </a:r>
            <a:r>
              <a:rPr lang="es-AR" sz="1400" dirty="0" err="1" smtClean="0"/>
              <a:t>NoSQL</a:t>
            </a:r>
            <a:endParaRPr lang="en-US" sz="1400" dirty="0"/>
          </a:p>
        </p:txBody>
      </p:sp>
      <p:sp>
        <p:nvSpPr>
          <p:cNvPr id="75" name="Rounded Rectangle 74"/>
          <p:cNvSpPr/>
          <p:nvPr/>
        </p:nvSpPr>
        <p:spPr>
          <a:xfrm>
            <a:off x="3851920" y="5394702"/>
            <a:ext cx="1296144" cy="648072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TextBox 75"/>
          <p:cNvSpPr txBox="1"/>
          <p:nvPr/>
        </p:nvSpPr>
        <p:spPr>
          <a:xfrm>
            <a:off x="3867148" y="5447546"/>
            <a:ext cx="12089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AR" sz="1400" dirty="0" smtClean="0"/>
              <a:t>Reposito</a:t>
            </a:r>
          </a:p>
          <a:p>
            <a:pPr algn="ctr"/>
            <a:r>
              <a:rPr lang="es-AR" sz="1400" dirty="0" smtClean="0"/>
              <a:t>de imágenes</a:t>
            </a:r>
            <a:endParaRPr lang="en-US" sz="1400" dirty="0"/>
          </a:p>
        </p:txBody>
      </p:sp>
      <p:sp>
        <p:nvSpPr>
          <p:cNvPr id="78" name="Right Brace 77"/>
          <p:cNvSpPr/>
          <p:nvPr/>
        </p:nvSpPr>
        <p:spPr>
          <a:xfrm>
            <a:off x="7092280" y="1290246"/>
            <a:ext cx="288032" cy="3650922"/>
          </a:xfrm>
          <a:prstGeom prst="righ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ight Brace 78"/>
          <p:cNvSpPr/>
          <p:nvPr/>
        </p:nvSpPr>
        <p:spPr>
          <a:xfrm>
            <a:off x="1763688" y="5250686"/>
            <a:ext cx="216024" cy="770602"/>
          </a:xfrm>
          <a:prstGeom prst="righ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TextBox 79"/>
          <p:cNvSpPr txBox="1"/>
          <p:nvPr/>
        </p:nvSpPr>
        <p:spPr>
          <a:xfrm>
            <a:off x="7452320" y="2833772"/>
            <a:ext cx="12410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400" dirty="0" smtClean="0"/>
              <a:t>Escalabilidad</a:t>
            </a:r>
          </a:p>
          <a:p>
            <a:r>
              <a:rPr lang="es-AR" sz="1400" dirty="0" smtClean="0"/>
              <a:t>Aplicación</a:t>
            </a:r>
            <a:endParaRPr lang="en-US" sz="1400" dirty="0"/>
          </a:p>
        </p:txBody>
      </p:sp>
      <p:sp>
        <p:nvSpPr>
          <p:cNvPr id="81" name="TextBox 80"/>
          <p:cNvSpPr txBox="1"/>
          <p:nvPr/>
        </p:nvSpPr>
        <p:spPr>
          <a:xfrm>
            <a:off x="683568" y="6073551"/>
            <a:ext cx="20162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400" dirty="0" smtClean="0"/>
              <a:t>Escalabilidad BD</a:t>
            </a:r>
            <a:endParaRPr lang="en-US" sz="1400" dirty="0"/>
          </a:p>
        </p:txBody>
      </p:sp>
      <p:sp>
        <p:nvSpPr>
          <p:cNvPr id="82" name="Right Brace 81"/>
          <p:cNvSpPr/>
          <p:nvPr/>
        </p:nvSpPr>
        <p:spPr>
          <a:xfrm flipH="1">
            <a:off x="827584" y="5250686"/>
            <a:ext cx="288032" cy="770602"/>
          </a:xfrm>
          <a:prstGeom prst="righ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ounded Rectangle 82"/>
          <p:cNvSpPr>
            <a:spLocks noChangeAspect="1"/>
          </p:cNvSpPr>
          <p:nvPr/>
        </p:nvSpPr>
        <p:spPr>
          <a:xfrm>
            <a:off x="899592" y="4683066"/>
            <a:ext cx="4176464" cy="186094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s-AR" sz="1200" dirty="0" smtClean="0"/>
              <a:t>Cache</a:t>
            </a:r>
            <a:endParaRPr lang="en-US" sz="1200" dirty="0"/>
          </a:p>
        </p:txBody>
      </p:sp>
      <p:sp>
        <p:nvSpPr>
          <p:cNvPr id="84" name="Rounded Rectangle 83"/>
          <p:cNvSpPr>
            <a:spLocks noChangeAspect="1"/>
          </p:cNvSpPr>
          <p:nvPr/>
        </p:nvSpPr>
        <p:spPr>
          <a:xfrm>
            <a:off x="899592" y="4424964"/>
            <a:ext cx="4176464" cy="186094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s-AR" sz="1200" dirty="0" smtClean="0"/>
              <a:t>Repositorios</a:t>
            </a:r>
            <a:endParaRPr lang="en-US" sz="12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Rounded Rectangle 4"/>
          <p:cNvSpPr/>
          <p:nvPr/>
        </p:nvSpPr>
        <p:spPr bwMode="auto">
          <a:xfrm>
            <a:off x="5710360" y="2420888"/>
            <a:ext cx="1597944" cy="1800200"/>
          </a:xfrm>
          <a:prstGeom prst="roundRect">
            <a:avLst>
              <a:gd name="adj" fmla="val 9980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/>
          <a:lstStyle/>
          <a:p>
            <a:pPr algn="r">
              <a:defRPr/>
            </a:pPr>
            <a:r>
              <a:rPr lang="es-AR" sz="2000" dirty="0" smtClean="0"/>
              <a:t>Servidor de aplicación</a:t>
            </a:r>
            <a:endParaRPr lang="en-US" sz="2000" dirty="0"/>
          </a:p>
        </p:txBody>
      </p:sp>
      <p:sp>
        <p:nvSpPr>
          <p:cNvPr id="6" name="Rounded Rectangle 5"/>
          <p:cNvSpPr/>
          <p:nvPr/>
        </p:nvSpPr>
        <p:spPr bwMode="auto">
          <a:xfrm>
            <a:off x="1907704" y="2420888"/>
            <a:ext cx="1597944" cy="1800200"/>
          </a:xfrm>
          <a:prstGeom prst="roundRect">
            <a:avLst>
              <a:gd name="adj" fmla="val 9980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/>
          <a:lstStyle/>
          <a:p>
            <a:pPr algn="r">
              <a:defRPr/>
            </a:pPr>
            <a:r>
              <a:rPr lang="es-AR" sz="1600" dirty="0" smtClean="0"/>
              <a:t>Servidor WEB</a:t>
            </a:r>
            <a:endParaRPr lang="en-US" sz="1600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467544" y="3068960"/>
            <a:ext cx="1224136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88980" y="2636912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 err="1" smtClean="0"/>
              <a:t>Req</a:t>
            </a:r>
            <a:r>
              <a:rPr lang="es-AR" dirty="0" smtClean="0"/>
              <a:t> HTTP</a:t>
            </a:r>
            <a:endParaRPr lang="en-US" dirty="0"/>
          </a:p>
        </p:txBody>
      </p:sp>
      <p:sp>
        <p:nvSpPr>
          <p:cNvPr id="16" name="Curved Down Arrow 15"/>
          <p:cNvSpPr/>
          <p:nvPr/>
        </p:nvSpPr>
        <p:spPr>
          <a:xfrm>
            <a:off x="2195736" y="1412776"/>
            <a:ext cx="1152128" cy="936104"/>
          </a:xfrm>
          <a:prstGeom prst="curvedDownArrow">
            <a:avLst>
              <a:gd name="adj1" fmla="val 5741"/>
              <a:gd name="adj2" fmla="val 24904"/>
              <a:gd name="adj3" fmla="val 3083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339752" y="1052736"/>
            <a:ext cx="226215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 smtClean="0"/>
              <a:t>  Recursos estáticos</a:t>
            </a:r>
          </a:p>
          <a:p>
            <a:r>
              <a:rPr lang="es-AR" dirty="0" smtClean="0"/>
              <a:t>	</a:t>
            </a:r>
            <a:r>
              <a:rPr lang="es-AR" sz="1400" dirty="0" smtClean="0"/>
              <a:t>HTML</a:t>
            </a:r>
          </a:p>
          <a:p>
            <a:r>
              <a:rPr lang="es-AR" sz="1400" dirty="0" smtClean="0"/>
              <a:t>	Imágenes</a:t>
            </a:r>
          </a:p>
          <a:p>
            <a:r>
              <a:rPr lang="es-AR" sz="1400" dirty="0" smtClean="0"/>
              <a:t>	 Recursos</a:t>
            </a:r>
            <a:endParaRPr lang="en-US" sz="1400" dirty="0"/>
          </a:p>
        </p:txBody>
      </p:sp>
      <p:sp>
        <p:nvSpPr>
          <p:cNvPr id="18" name="Right Arrow 17"/>
          <p:cNvSpPr/>
          <p:nvPr/>
        </p:nvSpPr>
        <p:spPr>
          <a:xfrm>
            <a:off x="3635896" y="3140968"/>
            <a:ext cx="1944216" cy="1440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3555071" y="3356992"/>
            <a:ext cx="2097049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600" dirty="0" smtClean="0"/>
              <a:t>Recursos dinámicos</a:t>
            </a:r>
          </a:p>
          <a:p>
            <a:r>
              <a:rPr lang="es-AR" dirty="0" smtClean="0"/>
              <a:t>        -</a:t>
            </a:r>
            <a:r>
              <a:rPr lang="es-AR" sz="1400" dirty="0" smtClean="0"/>
              <a:t>Comportamiento</a:t>
            </a:r>
          </a:p>
          <a:p>
            <a:r>
              <a:rPr lang="es-AR" sz="1400" dirty="0" smtClean="0"/>
              <a:t>          -Acceso a datos</a:t>
            </a:r>
          </a:p>
          <a:p>
            <a:r>
              <a:rPr lang="es-AR" sz="1400" dirty="0" smtClean="0"/>
              <a:t>          -Modelo</a:t>
            </a:r>
            <a:endParaRPr lang="en-US" sz="1400" dirty="0"/>
          </a:p>
        </p:txBody>
      </p:sp>
      <p:sp>
        <p:nvSpPr>
          <p:cNvPr id="22" name="Flowchart: Magnetic Disk 21"/>
          <p:cNvSpPr/>
          <p:nvPr/>
        </p:nvSpPr>
        <p:spPr>
          <a:xfrm>
            <a:off x="5004048" y="5373216"/>
            <a:ext cx="648072" cy="648072"/>
          </a:xfrm>
          <a:prstGeom prst="flowChartMagneticDisk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dirty="0" smtClean="0"/>
              <a:t>BD</a:t>
            </a:r>
            <a:endParaRPr lang="en-US" dirty="0"/>
          </a:p>
        </p:txBody>
      </p:sp>
      <p:sp>
        <p:nvSpPr>
          <p:cNvPr id="23" name="Rounded Rectangle 22"/>
          <p:cNvSpPr/>
          <p:nvPr/>
        </p:nvSpPr>
        <p:spPr>
          <a:xfrm>
            <a:off x="7236296" y="5157192"/>
            <a:ext cx="720080" cy="792088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/>
          <p:cNvSpPr/>
          <p:nvPr/>
        </p:nvSpPr>
        <p:spPr>
          <a:xfrm>
            <a:off x="7308304" y="5229200"/>
            <a:ext cx="720080" cy="792088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7388696" y="5309592"/>
            <a:ext cx="720080" cy="792088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5"/>
          <p:cNvSpPr/>
          <p:nvPr/>
        </p:nvSpPr>
        <p:spPr>
          <a:xfrm>
            <a:off x="7452320" y="5373216"/>
            <a:ext cx="720080" cy="792088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7198675" y="5589240"/>
            <a:ext cx="11897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400" dirty="0" smtClean="0"/>
              <a:t>Documentos</a:t>
            </a:r>
          </a:p>
          <a:p>
            <a:r>
              <a:rPr lang="es-AR" sz="1400" dirty="0" smtClean="0"/>
              <a:t>     </a:t>
            </a:r>
            <a:r>
              <a:rPr lang="es-AR" sz="1400" dirty="0" err="1" smtClean="0"/>
              <a:t>NoSQL</a:t>
            </a:r>
            <a:endParaRPr lang="en-US" sz="1400" dirty="0"/>
          </a:p>
        </p:txBody>
      </p:sp>
      <p:sp>
        <p:nvSpPr>
          <p:cNvPr id="28" name="Right Arrow 27"/>
          <p:cNvSpPr/>
          <p:nvPr/>
        </p:nvSpPr>
        <p:spPr>
          <a:xfrm rot="8047617">
            <a:off x="5520687" y="4704237"/>
            <a:ext cx="1206668" cy="1444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ight Arrow 28"/>
          <p:cNvSpPr/>
          <p:nvPr/>
        </p:nvSpPr>
        <p:spPr>
          <a:xfrm rot="3365772">
            <a:off x="6589844" y="4640696"/>
            <a:ext cx="912068" cy="14280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4572000" y="6093296"/>
            <a:ext cx="16081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600" dirty="0" smtClean="0"/>
              <a:t>Datos </a:t>
            </a:r>
          </a:p>
          <a:p>
            <a:r>
              <a:rPr lang="es-AR" sz="1600" dirty="0" smtClean="0"/>
              <a:t>transaccionales</a:t>
            </a:r>
            <a:endParaRPr lang="en-US" sz="1400" dirty="0"/>
          </a:p>
        </p:txBody>
      </p:sp>
      <p:sp>
        <p:nvSpPr>
          <p:cNvPr id="31" name="TextBox 30"/>
          <p:cNvSpPr txBox="1"/>
          <p:nvPr/>
        </p:nvSpPr>
        <p:spPr>
          <a:xfrm>
            <a:off x="7092280" y="6273225"/>
            <a:ext cx="16081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600" dirty="0" smtClean="0"/>
              <a:t>Datos  no</a:t>
            </a:r>
          </a:p>
          <a:p>
            <a:r>
              <a:rPr lang="es-AR" sz="1600" dirty="0" smtClean="0"/>
              <a:t>transaccionales</a:t>
            </a:r>
            <a:endParaRPr lang="en-US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5488" y="260648"/>
            <a:ext cx="8449056" cy="296842"/>
          </a:xfrm>
        </p:spPr>
        <p:txBody>
          <a:bodyPr/>
          <a:lstStyle/>
          <a:p>
            <a:r>
              <a:rPr lang="es-AR" dirty="0" smtClean="0"/>
              <a:t>Plan de </a:t>
            </a:r>
            <a:r>
              <a:rPr lang="es-AR" dirty="0" err="1" smtClean="0"/>
              <a:t>deploy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75488" y="553256"/>
            <a:ext cx="8449056" cy="228600"/>
          </a:xfrm>
        </p:spPr>
        <p:txBody>
          <a:bodyPr/>
          <a:lstStyle/>
          <a:p>
            <a:r>
              <a:rPr lang="es-AR" dirty="0" smtClean="0"/>
              <a:t>Servicios</a:t>
            </a:r>
            <a:endParaRPr lang="en-US" dirty="0"/>
          </a:p>
        </p:txBody>
      </p:sp>
      <p:grpSp>
        <p:nvGrpSpPr>
          <p:cNvPr id="3" name="Group 46"/>
          <p:cNvGrpSpPr/>
          <p:nvPr/>
        </p:nvGrpSpPr>
        <p:grpSpPr>
          <a:xfrm>
            <a:off x="179512" y="764704"/>
            <a:ext cx="9073008" cy="5544616"/>
            <a:chOff x="179512" y="476672"/>
            <a:chExt cx="9073008" cy="5544616"/>
          </a:xfrm>
        </p:grpSpPr>
        <p:sp>
          <p:nvSpPr>
            <p:cNvPr id="18" name="Cloud 17"/>
            <p:cNvSpPr/>
            <p:nvPr/>
          </p:nvSpPr>
          <p:spPr>
            <a:xfrm>
              <a:off x="2195736" y="476672"/>
              <a:ext cx="7056784" cy="5544616"/>
            </a:xfrm>
            <a:prstGeom prst="cloud">
              <a:avLst/>
            </a:prstGeom>
            <a:solidFill>
              <a:schemeClr val="accent1">
                <a:alpha val="3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5" name="Picture 3" descr="C:\Users\clopez\AppData\Local\Microsoft\Windows\Temporary Internet Files\Content.IE5\V7VHUTHX\MC900434845[1]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4290814" y="2355726"/>
              <a:ext cx="1217290" cy="1217290"/>
            </a:xfrm>
            <a:prstGeom prst="rect">
              <a:avLst/>
            </a:prstGeom>
            <a:noFill/>
          </p:spPr>
        </p:pic>
        <p:sp>
          <p:nvSpPr>
            <p:cNvPr id="7" name="Cloud 6"/>
            <p:cNvSpPr/>
            <p:nvPr/>
          </p:nvSpPr>
          <p:spPr>
            <a:xfrm>
              <a:off x="179512" y="1556792"/>
              <a:ext cx="1872208" cy="1728192"/>
            </a:xfrm>
            <a:prstGeom prst="cloud">
              <a:avLst/>
            </a:prstGeom>
            <a:solidFill>
              <a:schemeClr val="accent4">
                <a:alpha val="44000"/>
              </a:schemeClr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dirty="0" smtClean="0"/>
                <a:t>Internet</a:t>
              </a:r>
              <a:endParaRPr lang="en-US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635896" y="1124744"/>
              <a:ext cx="3429144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dirty="0" smtClean="0"/>
                <a:t>- Sitio estático</a:t>
              </a:r>
            </a:p>
            <a:p>
              <a:pPr>
                <a:buFontTx/>
                <a:buChar char="-"/>
              </a:pPr>
              <a:r>
                <a:rPr lang="es-AR" dirty="0" smtClean="0"/>
                <a:t> Fotos</a:t>
              </a:r>
            </a:p>
            <a:p>
              <a:pPr>
                <a:buFontTx/>
                <a:buChar char="-"/>
              </a:pPr>
              <a:r>
                <a:rPr lang="es-AR" dirty="0" smtClean="0"/>
                <a:t> Proxy – Balanceador de carga</a:t>
              </a:r>
            </a:p>
            <a:p>
              <a:pPr>
                <a:buFontTx/>
                <a:buChar char="-"/>
              </a:pPr>
              <a:r>
                <a:rPr lang="es-AR" b="1" dirty="0" smtClean="0"/>
                <a:t> [Apache]</a:t>
              </a:r>
            </a:p>
            <a:p>
              <a:endParaRPr lang="en-US" dirty="0"/>
            </a:p>
          </p:txBody>
        </p:sp>
        <p:pic>
          <p:nvPicPr>
            <p:cNvPr id="10" name="Picture 3" descr="C:\Users\clopez\AppData\Local\Microsoft\Windows\Temporary Internet Files\Content.IE5\V7VHUTHX\MC900434845[1]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737602" y="4077072"/>
              <a:ext cx="1217290" cy="1217290"/>
            </a:xfrm>
            <a:prstGeom prst="rect">
              <a:avLst/>
            </a:prstGeom>
            <a:noFill/>
          </p:spPr>
        </p:pic>
        <p:sp>
          <p:nvSpPr>
            <p:cNvPr id="11" name="TextBox 10"/>
            <p:cNvSpPr txBox="1"/>
            <p:nvPr/>
          </p:nvSpPr>
          <p:spPr>
            <a:xfrm>
              <a:off x="4427984" y="4460919"/>
              <a:ext cx="1402948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buFontTx/>
                <a:buChar char="-"/>
              </a:pPr>
              <a:r>
                <a:rPr lang="es-AR" dirty="0" smtClean="0"/>
                <a:t> Red social</a:t>
              </a:r>
            </a:p>
            <a:p>
              <a:pPr>
                <a:buFontTx/>
                <a:buChar char="-"/>
              </a:pPr>
              <a:r>
                <a:rPr lang="es-AR" b="1" dirty="0" smtClean="0"/>
                <a:t> [</a:t>
              </a:r>
              <a:r>
                <a:rPr lang="es-AR" b="1" dirty="0" err="1" smtClean="0"/>
                <a:t>Tomcat</a:t>
              </a:r>
              <a:r>
                <a:rPr lang="es-AR" b="1" dirty="0" smtClean="0"/>
                <a:t>]</a:t>
              </a:r>
            </a:p>
            <a:p>
              <a:pPr>
                <a:buFontTx/>
                <a:buChar char="-"/>
              </a:pPr>
              <a:endParaRPr lang="es-AR" dirty="0" smtClean="0"/>
            </a:p>
            <a:p>
              <a:endParaRPr lang="en-US" dirty="0"/>
            </a:p>
          </p:txBody>
        </p:sp>
        <p:pic>
          <p:nvPicPr>
            <p:cNvPr id="13" name="Picture 3" descr="C:\Users\clopez\AppData\Local\Microsoft\Windows\Temporary Internet Files\Content.IE5\V7VHUTHX\MC900434845[1]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7465794" y="2204864"/>
              <a:ext cx="1217290" cy="1217290"/>
            </a:xfrm>
            <a:prstGeom prst="rect">
              <a:avLst/>
            </a:prstGeom>
            <a:noFill/>
          </p:spPr>
        </p:pic>
        <p:sp>
          <p:nvSpPr>
            <p:cNvPr id="14" name="TextBox 13"/>
            <p:cNvSpPr txBox="1"/>
            <p:nvPr/>
          </p:nvSpPr>
          <p:spPr>
            <a:xfrm>
              <a:off x="7236296" y="1580599"/>
              <a:ext cx="1813317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buFontTx/>
                <a:buChar char="-"/>
              </a:pPr>
              <a:r>
                <a:rPr lang="es-AR" dirty="0" smtClean="0"/>
                <a:t> BD</a:t>
              </a:r>
            </a:p>
            <a:p>
              <a:pPr>
                <a:buFontTx/>
                <a:buChar char="-"/>
              </a:pPr>
              <a:r>
                <a:rPr lang="es-AR" dirty="0" smtClean="0"/>
                <a:t> </a:t>
              </a:r>
              <a:r>
                <a:rPr lang="es-AR" b="1" dirty="0" smtClean="0"/>
                <a:t>[</a:t>
              </a:r>
              <a:r>
                <a:rPr lang="es-AR" b="1" dirty="0" err="1" smtClean="0"/>
                <a:t>PostgreSQL</a:t>
              </a:r>
              <a:r>
                <a:rPr lang="es-AR" b="1" dirty="0" smtClean="0"/>
                <a:t>]</a:t>
              </a:r>
            </a:p>
            <a:p>
              <a:pPr>
                <a:buFontTx/>
                <a:buChar char="-"/>
              </a:pPr>
              <a:endParaRPr lang="es-AR" dirty="0" smtClean="0"/>
            </a:p>
            <a:p>
              <a:endParaRPr lang="en-US" dirty="0"/>
            </a:p>
          </p:txBody>
        </p:sp>
        <p:sp>
          <p:nvSpPr>
            <p:cNvPr id="15" name="Right Arrow 14"/>
            <p:cNvSpPr/>
            <p:nvPr/>
          </p:nvSpPr>
          <p:spPr>
            <a:xfrm rot="2961094">
              <a:off x="5184790" y="3570761"/>
              <a:ext cx="873319" cy="261208"/>
            </a:xfrm>
            <a:prstGeom prst="right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Left-Right Arrow 16"/>
            <p:cNvSpPr/>
            <p:nvPr/>
          </p:nvSpPr>
          <p:spPr>
            <a:xfrm rot="19177621">
              <a:off x="6403711" y="3449364"/>
              <a:ext cx="1139087" cy="293760"/>
            </a:xfrm>
            <a:prstGeom prst="leftRight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" name="Straight Arrow Connector 20"/>
            <p:cNvCxnSpPr/>
            <p:nvPr/>
          </p:nvCxnSpPr>
          <p:spPr>
            <a:xfrm>
              <a:off x="2267744" y="1916832"/>
              <a:ext cx="2160240" cy="864096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>
              <a:off x="2267744" y="2276872"/>
              <a:ext cx="2160240" cy="576064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/>
            <p:nvPr/>
          </p:nvCxnSpPr>
          <p:spPr>
            <a:xfrm flipV="1">
              <a:off x="1763688" y="3140968"/>
              <a:ext cx="2664296" cy="144016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/>
            <p:nvPr/>
          </p:nvCxnSpPr>
          <p:spPr>
            <a:xfrm>
              <a:off x="1979712" y="2852936"/>
              <a:ext cx="2448272" cy="144016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ounded Rectangle 47"/>
          <p:cNvSpPr/>
          <p:nvPr/>
        </p:nvSpPr>
        <p:spPr>
          <a:xfrm>
            <a:off x="5040560" y="1124744"/>
            <a:ext cx="1872208" cy="5544616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ounded Rectangle 41"/>
          <p:cNvSpPr/>
          <p:nvPr/>
        </p:nvSpPr>
        <p:spPr>
          <a:xfrm>
            <a:off x="3096344" y="1124744"/>
            <a:ext cx="1728192" cy="5544616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ounded Rectangle 40"/>
          <p:cNvSpPr/>
          <p:nvPr/>
        </p:nvSpPr>
        <p:spPr>
          <a:xfrm>
            <a:off x="971600" y="1124744"/>
            <a:ext cx="2016224" cy="5544616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5488" y="260648"/>
            <a:ext cx="8449056" cy="296842"/>
          </a:xfrm>
        </p:spPr>
        <p:txBody>
          <a:bodyPr/>
          <a:lstStyle/>
          <a:p>
            <a:r>
              <a:rPr lang="es-AR" dirty="0" smtClean="0"/>
              <a:t>Plan de </a:t>
            </a:r>
            <a:r>
              <a:rPr lang="es-AR" dirty="0" err="1" smtClean="0"/>
              <a:t>deploy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75488" y="553256"/>
            <a:ext cx="8449056" cy="228600"/>
          </a:xfrm>
        </p:spPr>
        <p:txBody>
          <a:bodyPr/>
          <a:lstStyle/>
          <a:p>
            <a:r>
              <a:rPr lang="es-AR" dirty="0" smtClean="0"/>
              <a:t>Servicios</a:t>
            </a:r>
            <a:endParaRPr lang="en-US" dirty="0"/>
          </a:p>
        </p:txBody>
      </p:sp>
      <p:grpSp>
        <p:nvGrpSpPr>
          <p:cNvPr id="3" name="Group 46"/>
          <p:cNvGrpSpPr/>
          <p:nvPr/>
        </p:nvGrpSpPr>
        <p:grpSpPr>
          <a:xfrm>
            <a:off x="395536" y="2852936"/>
            <a:ext cx="2088232" cy="1008112"/>
            <a:chOff x="395536" y="2564904"/>
            <a:chExt cx="2088232" cy="1008112"/>
          </a:xfrm>
        </p:grpSpPr>
        <p:pic>
          <p:nvPicPr>
            <p:cNvPr id="5" name="Picture 3" descr="C:\Users\clopez\AppData\Local\Microsoft\Windows\Temporary Internet Files\Content.IE5\V7VHUTHX\MC900434845[1]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475656" y="2564904"/>
              <a:ext cx="1008112" cy="1008112"/>
            </a:xfrm>
            <a:prstGeom prst="rect">
              <a:avLst/>
            </a:prstGeom>
            <a:noFill/>
          </p:spPr>
        </p:pic>
        <p:cxnSp>
          <p:nvCxnSpPr>
            <p:cNvPr id="23" name="Straight Arrow Connector 22"/>
            <p:cNvCxnSpPr/>
            <p:nvPr/>
          </p:nvCxnSpPr>
          <p:spPr>
            <a:xfrm>
              <a:off x="395536" y="3068960"/>
              <a:ext cx="1080120" cy="1588"/>
            </a:xfrm>
            <a:prstGeom prst="straightConnector1">
              <a:avLst/>
            </a:prstGeom>
            <a:ln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4" name="Picture 3" descr="C:\Users\clopez\AppData\Local\Microsoft\Windows\Temporary Internet Files\Content.IE5\V7VHUTHX\MC900434845[1]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600400" y="1916832"/>
            <a:ext cx="1008112" cy="1008112"/>
          </a:xfrm>
          <a:prstGeom prst="rect">
            <a:avLst/>
          </a:prstGeom>
          <a:noFill/>
        </p:spPr>
      </p:pic>
      <p:pic>
        <p:nvPicPr>
          <p:cNvPr id="25" name="Picture 3" descr="C:\Users\clopez\AppData\Local\Microsoft\Windows\Temporary Internet Files\Content.IE5\V7VHUTHX\MC900434845[1]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672408" y="3068960"/>
            <a:ext cx="1008112" cy="1008112"/>
          </a:xfrm>
          <a:prstGeom prst="rect">
            <a:avLst/>
          </a:prstGeom>
          <a:noFill/>
        </p:spPr>
      </p:pic>
      <p:pic>
        <p:nvPicPr>
          <p:cNvPr id="26" name="Picture 3" descr="C:\Users\clopez\AppData\Local\Microsoft\Windows\Temporary Internet Files\Content.IE5\V7VHUTHX\MC900434845[1]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672408" y="4221088"/>
            <a:ext cx="1008112" cy="1008112"/>
          </a:xfrm>
          <a:prstGeom prst="rect">
            <a:avLst/>
          </a:prstGeom>
          <a:noFill/>
        </p:spPr>
      </p:pic>
      <p:cxnSp>
        <p:nvCxnSpPr>
          <p:cNvPr id="27" name="Straight Arrow Connector 26"/>
          <p:cNvCxnSpPr/>
          <p:nvPr/>
        </p:nvCxnSpPr>
        <p:spPr>
          <a:xfrm>
            <a:off x="4499992" y="2420888"/>
            <a:ext cx="936104" cy="1588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5" idx="3"/>
            <a:endCxn id="25" idx="1"/>
          </p:cNvCxnSpPr>
          <p:nvPr/>
        </p:nvCxnSpPr>
        <p:spPr>
          <a:xfrm>
            <a:off x="2483768" y="3356992"/>
            <a:ext cx="1188640" cy="216024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endCxn id="26" idx="1"/>
          </p:cNvCxnSpPr>
          <p:nvPr/>
        </p:nvCxnSpPr>
        <p:spPr>
          <a:xfrm>
            <a:off x="2411760" y="3717032"/>
            <a:ext cx="1260648" cy="1008112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ounded Rectangle 34"/>
          <p:cNvSpPr/>
          <p:nvPr/>
        </p:nvSpPr>
        <p:spPr>
          <a:xfrm>
            <a:off x="1259632" y="4797152"/>
            <a:ext cx="1296144" cy="1368152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3" descr="C:\Users\clopez\AppData\Local\Microsoft\Windows\Temporary Internet Files\Content.IE5\V7VHUTHX\MC900434845[1]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75656" y="4941168"/>
            <a:ext cx="1008112" cy="1008112"/>
          </a:xfrm>
          <a:prstGeom prst="rect">
            <a:avLst/>
          </a:prstGeom>
          <a:noFill/>
        </p:spPr>
      </p:pic>
      <p:sp>
        <p:nvSpPr>
          <p:cNvPr id="36" name="Right Arrow 35"/>
          <p:cNvSpPr/>
          <p:nvPr/>
        </p:nvSpPr>
        <p:spPr>
          <a:xfrm rot="5400000">
            <a:off x="1475656" y="4365104"/>
            <a:ext cx="972108" cy="1080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971600" y="4068361"/>
            <a:ext cx="10390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600" dirty="0" smtClean="0"/>
              <a:t> Eliminar </a:t>
            </a:r>
          </a:p>
          <a:p>
            <a:r>
              <a:rPr lang="es-AR" sz="1600" dirty="0" smtClean="0"/>
              <a:t> SPOF</a:t>
            </a:r>
            <a:endParaRPr lang="en-US" sz="1600" dirty="0"/>
          </a:p>
        </p:txBody>
      </p:sp>
      <p:sp>
        <p:nvSpPr>
          <p:cNvPr id="46" name="TextBox 45"/>
          <p:cNvSpPr txBox="1"/>
          <p:nvPr/>
        </p:nvSpPr>
        <p:spPr>
          <a:xfrm>
            <a:off x="1331640" y="1196752"/>
            <a:ext cx="15440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AR" dirty="0" smtClean="0"/>
              <a:t>Balanceador </a:t>
            </a:r>
          </a:p>
          <a:p>
            <a:pPr algn="ctr"/>
            <a:r>
              <a:rPr lang="es-AR" dirty="0" smtClean="0"/>
              <a:t>de carga</a:t>
            </a:r>
            <a:endParaRPr 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3312368" y="1196752"/>
            <a:ext cx="1360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AR" dirty="0" smtClean="0"/>
              <a:t>Web server</a:t>
            </a:r>
            <a:endParaRPr lang="en-US" dirty="0"/>
          </a:p>
        </p:txBody>
      </p:sp>
      <p:pic>
        <p:nvPicPr>
          <p:cNvPr id="49" name="Picture 3" descr="C:\Users\clopez\AppData\Local\Microsoft\Windows\Temporary Internet Files\Content.IE5\V7VHUTHX\MC900434845[1]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544616" y="1916832"/>
            <a:ext cx="1008112" cy="1008112"/>
          </a:xfrm>
          <a:prstGeom prst="rect">
            <a:avLst/>
          </a:prstGeom>
          <a:noFill/>
        </p:spPr>
      </p:pic>
      <p:pic>
        <p:nvPicPr>
          <p:cNvPr id="50" name="Picture 3" descr="C:\Users\clopez\AppData\Local\Microsoft\Windows\Temporary Internet Files\Content.IE5\V7VHUTHX\MC900434845[1]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616624" y="3068960"/>
            <a:ext cx="1008112" cy="1008112"/>
          </a:xfrm>
          <a:prstGeom prst="rect">
            <a:avLst/>
          </a:prstGeom>
          <a:noFill/>
        </p:spPr>
      </p:pic>
      <p:pic>
        <p:nvPicPr>
          <p:cNvPr id="51" name="Picture 3" descr="C:\Users\clopez\AppData\Local\Microsoft\Windows\Temporary Internet Files\Content.IE5\V7VHUTHX\MC900434845[1]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616624" y="4221088"/>
            <a:ext cx="1008112" cy="1008112"/>
          </a:xfrm>
          <a:prstGeom prst="rect">
            <a:avLst/>
          </a:prstGeom>
          <a:noFill/>
        </p:spPr>
      </p:pic>
      <p:sp>
        <p:nvSpPr>
          <p:cNvPr id="52" name="TextBox 51"/>
          <p:cNvSpPr txBox="1"/>
          <p:nvPr/>
        </p:nvSpPr>
        <p:spPr>
          <a:xfrm>
            <a:off x="5040560" y="1196752"/>
            <a:ext cx="1886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AR" dirty="0" smtClean="0"/>
              <a:t>Web </a:t>
            </a:r>
            <a:r>
              <a:rPr lang="es-AR" dirty="0" err="1" smtClean="0"/>
              <a:t>application</a:t>
            </a:r>
            <a:r>
              <a:rPr lang="es-AR" dirty="0" smtClean="0"/>
              <a:t> </a:t>
            </a:r>
            <a:endParaRPr lang="en-US" dirty="0"/>
          </a:p>
        </p:txBody>
      </p:sp>
      <p:sp>
        <p:nvSpPr>
          <p:cNvPr id="53" name="Rounded Rectangle 52"/>
          <p:cNvSpPr/>
          <p:nvPr/>
        </p:nvSpPr>
        <p:spPr>
          <a:xfrm>
            <a:off x="7006386" y="1124744"/>
            <a:ext cx="1872208" cy="5544616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/>
          <p:cNvSpPr txBox="1"/>
          <p:nvPr/>
        </p:nvSpPr>
        <p:spPr>
          <a:xfrm>
            <a:off x="7006386" y="1196752"/>
            <a:ext cx="1886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AR" dirty="0" smtClean="0"/>
              <a:t>Web </a:t>
            </a:r>
            <a:r>
              <a:rPr lang="es-AR" dirty="0" err="1" smtClean="0"/>
              <a:t>application</a:t>
            </a:r>
            <a:r>
              <a:rPr lang="es-AR" dirty="0" smtClean="0"/>
              <a:t> </a:t>
            </a:r>
            <a:endParaRPr lang="en-US" dirty="0"/>
          </a:p>
        </p:txBody>
      </p:sp>
      <p:sp>
        <p:nvSpPr>
          <p:cNvPr id="58" name="Flowchart: Magnetic Disk 57"/>
          <p:cNvSpPr/>
          <p:nvPr/>
        </p:nvSpPr>
        <p:spPr>
          <a:xfrm>
            <a:off x="7668344" y="2636912"/>
            <a:ext cx="648072" cy="648072"/>
          </a:xfrm>
          <a:prstGeom prst="flowChartMagneticDisk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dirty="0" smtClean="0"/>
              <a:t>BD</a:t>
            </a:r>
            <a:endParaRPr lang="en-US" dirty="0"/>
          </a:p>
        </p:txBody>
      </p:sp>
      <p:sp>
        <p:nvSpPr>
          <p:cNvPr id="59" name="Rounded Rectangle 58"/>
          <p:cNvSpPr/>
          <p:nvPr/>
        </p:nvSpPr>
        <p:spPr>
          <a:xfrm>
            <a:off x="7561949" y="3933056"/>
            <a:ext cx="720080" cy="792088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ounded Rectangle 59"/>
          <p:cNvSpPr/>
          <p:nvPr/>
        </p:nvSpPr>
        <p:spPr>
          <a:xfrm>
            <a:off x="7633957" y="4005064"/>
            <a:ext cx="720080" cy="792088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ounded Rectangle 60"/>
          <p:cNvSpPr/>
          <p:nvPr/>
        </p:nvSpPr>
        <p:spPr>
          <a:xfrm>
            <a:off x="7714349" y="4085456"/>
            <a:ext cx="720080" cy="792088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ounded Rectangle 61"/>
          <p:cNvSpPr/>
          <p:nvPr/>
        </p:nvSpPr>
        <p:spPr>
          <a:xfrm>
            <a:off x="7777973" y="4149080"/>
            <a:ext cx="720080" cy="792088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TextBox 62"/>
          <p:cNvSpPr txBox="1"/>
          <p:nvPr/>
        </p:nvSpPr>
        <p:spPr>
          <a:xfrm>
            <a:off x="7524328" y="4365104"/>
            <a:ext cx="11897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400" dirty="0" smtClean="0"/>
              <a:t>Documentos</a:t>
            </a:r>
          </a:p>
          <a:p>
            <a:r>
              <a:rPr lang="es-AR" sz="1400" dirty="0" smtClean="0"/>
              <a:t>     </a:t>
            </a:r>
            <a:r>
              <a:rPr lang="es-AR" sz="1400" dirty="0" err="1" smtClean="0"/>
              <a:t>NoSQL</a:t>
            </a:r>
            <a:endParaRPr lang="en-US" sz="1400" dirty="0"/>
          </a:p>
        </p:txBody>
      </p:sp>
      <p:cxnSp>
        <p:nvCxnSpPr>
          <p:cNvPr id="67" name="Straight Arrow Connector 66"/>
          <p:cNvCxnSpPr/>
          <p:nvPr/>
        </p:nvCxnSpPr>
        <p:spPr>
          <a:xfrm>
            <a:off x="4499992" y="3501008"/>
            <a:ext cx="936104" cy="1588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>
          <a:xfrm>
            <a:off x="4572000" y="4653136"/>
            <a:ext cx="936104" cy="1588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 flipV="1">
            <a:off x="2483768" y="2564904"/>
            <a:ext cx="1080120" cy="576064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>
            <a:off x="6444208" y="2420888"/>
            <a:ext cx="1152128" cy="576064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>
          <a:xfrm flipV="1">
            <a:off x="6516216" y="3140968"/>
            <a:ext cx="1008112" cy="288032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/>
          <p:nvPr/>
        </p:nvCxnSpPr>
        <p:spPr>
          <a:xfrm rot="5400000" flipH="1" flipV="1">
            <a:off x="6452592" y="3356992"/>
            <a:ext cx="1287760" cy="1160512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/>
          <p:nvPr/>
        </p:nvCxnSpPr>
        <p:spPr>
          <a:xfrm rot="16200000" flipH="1">
            <a:off x="6408204" y="2600908"/>
            <a:ext cx="1296144" cy="1224136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>
            <a:stCxn id="50" idx="3"/>
          </p:cNvCxnSpPr>
          <p:nvPr/>
        </p:nvCxnSpPr>
        <p:spPr>
          <a:xfrm>
            <a:off x="6624736" y="3573016"/>
            <a:ext cx="899592" cy="360040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/>
          <p:nvPr/>
        </p:nvCxnSpPr>
        <p:spPr>
          <a:xfrm flipV="1">
            <a:off x="6588224" y="4437112"/>
            <a:ext cx="864096" cy="216024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Métricas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412777"/>
            <a:ext cx="8424936" cy="5328591"/>
          </a:xfrm>
        </p:spPr>
        <p:txBody>
          <a:bodyPr/>
          <a:lstStyle/>
          <a:p>
            <a:pPr marL="630238" lvl="6" indent="-173038">
              <a:buBlip>
                <a:blip r:embed="rId2"/>
              </a:buBlip>
            </a:pPr>
            <a:r>
              <a:rPr lang="es-AR" sz="2400" dirty="0" smtClean="0"/>
              <a:t> Alcance nacional (diferentes realidad de infraestructura)</a:t>
            </a:r>
          </a:p>
          <a:p>
            <a:pPr marL="630238" lvl="6" indent="-173038">
              <a:buBlip>
                <a:blip r:embed="rId2"/>
              </a:buBlip>
            </a:pPr>
            <a:endParaRPr lang="es-AR" sz="2400" dirty="0" smtClean="0"/>
          </a:p>
          <a:p>
            <a:pPr marL="630238" lvl="6" indent="-173038">
              <a:buBlip>
                <a:blip r:embed="rId2"/>
              </a:buBlip>
            </a:pPr>
            <a:r>
              <a:rPr lang="es-AR" sz="2400" dirty="0" smtClean="0"/>
              <a:t>Velocidad de acceso a internet : Media de 750 Kb</a:t>
            </a:r>
          </a:p>
          <a:p>
            <a:pPr marL="630238" lvl="6" indent="-173038">
              <a:buBlip>
                <a:blip r:embed="rId2"/>
              </a:buBlip>
            </a:pPr>
            <a:endParaRPr lang="es-AR" sz="2400" dirty="0" smtClean="0"/>
          </a:p>
          <a:p>
            <a:pPr marL="630238" lvl="6" indent="-173038">
              <a:buBlip>
                <a:blip r:embed="rId2"/>
              </a:buBlip>
            </a:pPr>
            <a:r>
              <a:rPr lang="es-AR" sz="2400" dirty="0" smtClean="0"/>
              <a:t>Aprovechar la oportunidad a un bajo costo.</a:t>
            </a:r>
          </a:p>
          <a:p>
            <a:endParaRPr lang="es-AR" dirty="0" smtClean="0"/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AR" dirty="0" smtClean="0"/>
              <a:t>Problemáticas de acceso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Métricas de trafico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2376" y="1446213"/>
            <a:ext cx="8421624" cy="4935115"/>
          </a:xfrm>
        </p:spPr>
        <p:txBody>
          <a:bodyPr>
            <a:normAutofit/>
          </a:bodyPr>
          <a:lstStyle/>
          <a:p>
            <a:pPr marL="173038" lvl="2">
              <a:buBlip>
                <a:blip r:embed="rId2"/>
              </a:buBlip>
            </a:pPr>
            <a:r>
              <a:rPr lang="es-AR" sz="2000" dirty="0" smtClean="0"/>
              <a:t>Cantidad máxima de “novedades”  x pagina:  </a:t>
            </a:r>
            <a:r>
              <a:rPr lang="es-AR" sz="2000" b="1" dirty="0" smtClean="0"/>
              <a:t>15</a:t>
            </a:r>
            <a:endParaRPr lang="en-US" sz="2000" b="1" dirty="0" smtClean="0"/>
          </a:p>
          <a:p>
            <a:pPr marL="173038" lvl="2">
              <a:buBlip>
                <a:blip r:embed="rId2"/>
              </a:buBlip>
            </a:pPr>
            <a:r>
              <a:rPr lang="es-AR" sz="2000" dirty="0" smtClean="0"/>
              <a:t>Peso máximo de una novedad: </a:t>
            </a:r>
            <a:r>
              <a:rPr lang="es-AR" sz="2000" b="1" dirty="0" smtClean="0"/>
              <a:t>220 KB </a:t>
            </a:r>
          </a:p>
          <a:p>
            <a:pPr marL="630238" lvl="6" indent="-173038">
              <a:buBlip>
                <a:blip r:embed="rId2"/>
              </a:buBlip>
            </a:pPr>
            <a:r>
              <a:rPr lang="es-AR" dirty="0" smtClean="0"/>
              <a:t>66 KB Cada imagen pequeña(Max 3)  - compresión (0%)</a:t>
            </a:r>
          </a:p>
          <a:p>
            <a:pPr marL="630238" lvl="6" indent="-173038">
              <a:buBlip>
                <a:blip r:embed="rId2"/>
              </a:buBlip>
            </a:pPr>
            <a:r>
              <a:rPr lang="es-AR" dirty="0" smtClean="0"/>
              <a:t>30 KB Datos - compresión (70%)</a:t>
            </a:r>
          </a:p>
          <a:p>
            <a:pPr marL="630238" lvl="6" indent="-173038">
              <a:buBlip>
                <a:blip r:embed="rId2"/>
              </a:buBlip>
            </a:pPr>
            <a:endParaRPr lang="en-US" dirty="0" smtClean="0"/>
          </a:p>
          <a:p>
            <a:pPr marL="173038" lvl="2">
              <a:buBlip>
                <a:blip r:embed="rId2"/>
              </a:buBlip>
            </a:pPr>
            <a:r>
              <a:rPr lang="es-AR" sz="2000" dirty="0" smtClean="0"/>
              <a:t> Información adicional: </a:t>
            </a:r>
            <a:r>
              <a:rPr lang="es-AR" sz="2000" b="1" dirty="0" smtClean="0"/>
              <a:t>400 KB</a:t>
            </a:r>
            <a:endParaRPr lang="en-US" sz="2000" b="1" dirty="0" smtClean="0"/>
          </a:p>
          <a:p>
            <a:endParaRPr lang="en-US" sz="2000" dirty="0" smtClean="0"/>
          </a:p>
          <a:p>
            <a:r>
              <a:rPr lang="es-AR" sz="2000" dirty="0" smtClean="0"/>
              <a:t> Total : (15 * 220 KB) + 400 KB </a:t>
            </a:r>
            <a:r>
              <a:rPr lang="es-AR" sz="2000" b="1" dirty="0" smtClean="0"/>
              <a:t>= 3.61 MB (comprimido 85%)</a:t>
            </a:r>
          </a:p>
          <a:p>
            <a:r>
              <a:rPr lang="es-AR" sz="2000" dirty="0" smtClean="0"/>
              <a:t> Total comprimido : 2,8MB</a:t>
            </a:r>
          </a:p>
          <a:p>
            <a:r>
              <a:rPr lang="es-AR" sz="2000" dirty="0" smtClean="0"/>
              <a:t> Total (media)= 1,4MB + delta 0.3 =  2mb</a:t>
            </a:r>
          </a:p>
          <a:p>
            <a:endParaRPr lang="es-AR" sz="2000" b="1" dirty="0" smtClean="0"/>
          </a:p>
          <a:p>
            <a:endParaRPr lang="en-US" sz="2000" b="1" dirty="0" smtClean="0"/>
          </a:p>
          <a:p>
            <a:pPr lvl="1"/>
            <a:endParaRPr lang="en-US" sz="20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AR" dirty="0" smtClean="0"/>
              <a:t>Consumo estimado de la home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Métricas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342256"/>
            <a:ext cx="7888287" cy="4823048"/>
          </a:xfrm>
        </p:spPr>
        <p:txBody>
          <a:bodyPr>
            <a:normAutofit/>
          </a:bodyPr>
          <a:lstStyle/>
          <a:p>
            <a:r>
              <a:rPr lang="es-AR" sz="2400" dirty="0" smtClean="0"/>
              <a:t>  2Mb x 5000 (usuarios)   x día = 10GB x día</a:t>
            </a:r>
          </a:p>
          <a:p>
            <a:pPr lvl="3"/>
            <a:endParaRPr lang="es-AR" sz="2400" dirty="0" smtClean="0"/>
          </a:p>
          <a:p>
            <a:pPr lvl="3"/>
            <a:endParaRPr lang="es-AR" sz="2400" dirty="0" smtClean="0"/>
          </a:p>
          <a:p>
            <a:pPr lvl="3">
              <a:buNone/>
            </a:pPr>
            <a:endParaRPr lang="en-US" sz="28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AR" dirty="0" smtClean="0"/>
              <a:t>Métricas </a:t>
            </a:r>
            <a:endParaRPr lang="en-US" dirty="0"/>
          </a:p>
        </p:txBody>
      </p:sp>
      <p:pic>
        <p:nvPicPr>
          <p:cNvPr id="72705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1640" y="2420888"/>
            <a:ext cx="5100389" cy="32658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2267744" y="5661248"/>
            <a:ext cx="45941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050" dirty="0" smtClean="0"/>
              <a:t>1 d</a:t>
            </a:r>
            <a:endParaRPr lang="en-US" sz="1050" dirty="0"/>
          </a:p>
        </p:txBody>
      </p:sp>
      <p:sp>
        <p:nvSpPr>
          <p:cNvPr id="9" name="TextBox 8"/>
          <p:cNvSpPr txBox="1"/>
          <p:nvPr/>
        </p:nvSpPr>
        <p:spPr>
          <a:xfrm>
            <a:off x="5652120" y="5661248"/>
            <a:ext cx="55240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050" dirty="0" smtClean="0"/>
              <a:t>30 d</a:t>
            </a:r>
            <a:endParaRPr lang="en-US" sz="10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Métricas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AR" sz="2400" dirty="0" smtClean="0"/>
              <a:t> Listado de fotos</a:t>
            </a:r>
            <a:endParaRPr lang="en-US" sz="2400" dirty="0" smtClean="0"/>
          </a:p>
          <a:p>
            <a:endParaRPr lang="en-US" sz="2400" dirty="0" smtClean="0"/>
          </a:p>
          <a:p>
            <a:pPr marL="173038" lvl="1">
              <a:buBlip>
                <a:blip r:embed="rId2"/>
              </a:buBlip>
            </a:pPr>
            <a:r>
              <a:rPr lang="es-AR" sz="2400" dirty="0" smtClean="0"/>
              <a:t> Peso máximo imagen (pequeña)  : 66 KB</a:t>
            </a:r>
            <a:endParaRPr lang="en-US" sz="2400" dirty="0" smtClean="0"/>
          </a:p>
          <a:p>
            <a:pPr>
              <a:buNone/>
            </a:pPr>
            <a:r>
              <a:rPr lang="es-AR" sz="2400" dirty="0" smtClean="0"/>
              <a:t> </a:t>
            </a:r>
          </a:p>
          <a:p>
            <a:r>
              <a:rPr lang="es-AR" sz="2400" dirty="0" smtClean="0"/>
              <a:t> Paginación :</a:t>
            </a:r>
          </a:p>
          <a:p>
            <a:pPr lvl="2">
              <a:buFont typeface="Arial" pitchFamily="34" charset="0"/>
              <a:buChar char="•"/>
            </a:pPr>
            <a:r>
              <a:rPr lang="es-AR" sz="2400" dirty="0" smtClean="0"/>
              <a:t>20 =&gt; Total = 20 * 66KB =  1.3 MB</a:t>
            </a:r>
          </a:p>
          <a:p>
            <a:pPr lvl="2">
              <a:buFont typeface="Arial" pitchFamily="34" charset="0"/>
              <a:buChar char="•"/>
            </a:pPr>
            <a:r>
              <a:rPr lang="en-US" sz="2400" dirty="0" smtClean="0"/>
              <a:t>40 =&gt; Total = 40 * 66KB =  2.6 MB</a:t>
            </a:r>
          </a:p>
          <a:p>
            <a:pPr lvl="2">
              <a:buFont typeface="Arial" pitchFamily="34" charset="0"/>
              <a:buChar char="•"/>
            </a:pPr>
            <a:r>
              <a:rPr lang="es-ES_tradnl" sz="2400" dirty="0" smtClean="0"/>
              <a:t>60=&gt;  Total = 60 * 66KB =  3.9 MB</a:t>
            </a:r>
            <a:endParaRPr lang="en-US" sz="2400" dirty="0" smtClean="0"/>
          </a:p>
          <a:p>
            <a:pPr lvl="2">
              <a:buNone/>
            </a:pPr>
            <a:endParaRPr lang="es-AR" sz="2400" dirty="0" smtClean="0"/>
          </a:p>
          <a:p>
            <a:pPr>
              <a:buNone/>
            </a:pPr>
            <a:endParaRPr lang="en-US" sz="2400" dirty="0" smtClean="0"/>
          </a:p>
          <a:p>
            <a:endParaRPr lang="en-US" sz="18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AR" dirty="0" smtClean="0"/>
              <a:t>Paginas mas utilizadas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Arquitectura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 descr="http://2.bp.blogspot.com/_CMubEoNRpCE/TGsd66TZuhI/AAAAAAAAAAs/lp0XW7vMlFk/s1600/pal+blog.jpg"/>
          <p:cNvPicPr>
            <a:picLocks noChangeAspect="1" noChangeArrowheads="1"/>
          </p:cNvPicPr>
          <p:nvPr/>
        </p:nvPicPr>
        <p:blipFill>
          <a:blip r:embed="rId2" cstate="print"/>
          <a:srcRect t="8828" b="14369"/>
          <a:stretch>
            <a:fillRect/>
          </a:stretch>
        </p:blipFill>
        <p:spPr bwMode="auto">
          <a:xfrm>
            <a:off x="1475656" y="908719"/>
            <a:ext cx="6264696" cy="583208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Cantidad de usuarios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2376" y="1446213"/>
            <a:ext cx="8421624" cy="4863107"/>
          </a:xfrm>
        </p:spPr>
        <p:txBody>
          <a:bodyPr>
            <a:normAutofit/>
          </a:bodyPr>
          <a:lstStyle/>
          <a:p>
            <a:pPr marL="173038" lvl="2">
              <a:buBlip>
                <a:blip r:embed="rId2"/>
              </a:buBlip>
            </a:pPr>
            <a:r>
              <a:rPr lang="es-AR" sz="2400" dirty="0" smtClean="0"/>
              <a:t> </a:t>
            </a:r>
            <a:r>
              <a:rPr lang="es-AR" sz="2800" dirty="0" smtClean="0"/>
              <a:t>Regla 2.0 </a:t>
            </a:r>
            <a:r>
              <a:rPr lang="es-AR" sz="2800" b="1" dirty="0" smtClean="0"/>
              <a:t> </a:t>
            </a:r>
            <a:r>
              <a:rPr lang="es-AR" sz="2400" b="1" dirty="0" smtClean="0"/>
              <a:t>100:10:1</a:t>
            </a:r>
          </a:p>
          <a:p>
            <a:pPr marL="630238" lvl="4">
              <a:buBlip>
                <a:blip r:embed="rId2"/>
              </a:buBlip>
            </a:pPr>
            <a:r>
              <a:rPr lang="es-AR" sz="2400" dirty="0" smtClean="0"/>
              <a:t> De cada 100 </a:t>
            </a:r>
            <a:r>
              <a:rPr lang="es-AR" sz="2400" dirty="0" err="1" smtClean="0"/>
              <a:t>envios</a:t>
            </a:r>
            <a:r>
              <a:rPr lang="es-AR" sz="2400" dirty="0" smtClean="0"/>
              <a:t> de un post nuevo , 10 lo leen , 1 comenta.</a:t>
            </a:r>
          </a:p>
          <a:p>
            <a:pPr marL="630238" lvl="4">
              <a:buBlip>
                <a:blip r:embed="rId2"/>
              </a:buBlip>
            </a:pPr>
            <a:r>
              <a:rPr lang="es-AR" sz="2400" dirty="0" smtClean="0"/>
              <a:t> De cada 100 contactos en una campaña , 10 lo leen, 1 contesta</a:t>
            </a:r>
          </a:p>
          <a:p>
            <a:pPr marL="630238" lvl="4">
              <a:buBlip>
                <a:blip r:embed="rId2"/>
              </a:buBlip>
            </a:pPr>
            <a:r>
              <a:rPr lang="es-AR" sz="2400" dirty="0" smtClean="0"/>
              <a:t>……</a:t>
            </a:r>
          </a:p>
          <a:p>
            <a:pPr marL="630238" lvl="4">
              <a:buBlip>
                <a:blip r:embed="rId2"/>
              </a:buBlip>
            </a:pPr>
            <a:endParaRPr lang="es-AR" sz="2400" dirty="0" smtClean="0"/>
          </a:p>
          <a:p>
            <a:pPr marL="173038" lvl="2">
              <a:buBlip>
                <a:blip r:embed="rId2"/>
              </a:buBlip>
            </a:pPr>
            <a:r>
              <a:rPr lang="es-AR" sz="2400" dirty="0" smtClean="0"/>
              <a:t>En la aplicación</a:t>
            </a:r>
            <a:endParaRPr lang="en-US" sz="2400" dirty="0" smtClean="0"/>
          </a:p>
          <a:p>
            <a:pPr marL="630238" lvl="4">
              <a:buBlip>
                <a:blip r:embed="rId2"/>
              </a:buBlip>
            </a:pPr>
            <a:r>
              <a:rPr lang="es-AR" sz="2400" dirty="0" smtClean="0"/>
              <a:t> 500.000 contactos</a:t>
            </a:r>
          </a:p>
          <a:p>
            <a:pPr marL="630238" lvl="4">
              <a:buBlip>
                <a:blip r:embed="rId2"/>
              </a:buBlip>
            </a:pPr>
            <a:r>
              <a:rPr lang="es-AR" sz="2400" dirty="0" smtClean="0"/>
              <a:t> 50.000 accesos</a:t>
            </a:r>
          </a:p>
          <a:p>
            <a:pPr marL="630238" lvl="4">
              <a:buBlip>
                <a:blip r:embed="rId2"/>
              </a:buBlip>
            </a:pPr>
            <a:r>
              <a:rPr lang="es-AR" sz="2400" dirty="0" smtClean="0"/>
              <a:t> 5.000 usuarios del sitio</a:t>
            </a:r>
          </a:p>
          <a:p>
            <a:pPr marL="630238" lvl="4">
              <a:buBlip>
                <a:blip r:embed="rId2"/>
              </a:buBlip>
            </a:pPr>
            <a:endParaRPr lang="es-AR" sz="2400" dirty="0" smtClean="0"/>
          </a:p>
          <a:p>
            <a:pPr marL="630238" lvl="4">
              <a:buBlip>
                <a:blip r:embed="rId2"/>
              </a:buBlip>
            </a:pPr>
            <a:endParaRPr lang="en-US" sz="2400" dirty="0" smtClean="0"/>
          </a:p>
          <a:p>
            <a:endParaRPr lang="en-US" sz="2400" dirty="0" smtClean="0"/>
          </a:p>
          <a:p>
            <a:endParaRPr lang="en-US" sz="2400" b="1" dirty="0" smtClean="0"/>
          </a:p>
          <a:p>
            <a:pPr lvl="1"/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AR" dirty="0" smtClean="0"/>
              <a:t>Métricas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Métricas de procesamiento</a:t>
            </a:r>
            <a:endParaRPr lang="en-US" dirty="0"/>
          </a:p>
        </p:txBody>
      </p:sp>
      <p:grpSp>
        <p:nvGrpSpPr>
          <p:cNvPr id="5" name="Group 32"/>
          <p:cNvGrpSpPr/>
          <p:nvPr/>
        </p:nvGrpSpPr>
        <p:grpSpPr>
          <a:xfrm>
            <a:off x="611560" y="2996952"/>
            <a:ext cx="8136904" cy="3744416"/>
            <a:chOff x="239518" y="2636912"/>
            <a:chExt cx="8652962" cy="3816424"/>
          </a:xfrm>
        </p:grpSpPr>
        <p:grpSp>
          <p:nvGrpSpPr>
            <p:cNvPr id="10" name="Group 28"/>
            <p:cNvGrpSpPr/>
            <p:nvPr/>
          </p:nvGrpSpPr>
          <p:grpSpPr>
            <a:xfrm>
              <a:off x="1115094" y="2636912"/>
              <a:ext cx="7777386" cy="3537684"/>
              <a:chOff x="925860" y="2710661"/>
              <a:chExt cx="7777386" cy="3537684"/>
            </a:xfrm>
          </p:grpSpPr>
          <p:pic>
            <p:nvPicPr>
              <p:cNvPr id="75778" name="Picture 2" descr="http://www.sfu.ca/sonic-studio/handbook/Graphics/Gaussian.gif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t="7008"/>
              <a:stretch>
                <a:fillRect/>
              </a:stretch>
            </p:blipFill>
            <p:spPr bwMode="auto">
              <a:xfrm>
                <a:off x="1346799" y="2998693"/>
                <a:ext cx="6303096" cy="3248944"/>
              </a:xfrm>
              <a:prstGeom prst="rect">
                <a:avLst/>
              </a:prstGeom>
              <a:noFill/>
            </p:spPr>
          </p:pic>
          <p:sp>
            <p:nvSpPr>
              <p:cNvPr id="6" name="Rectangle 5"/>
              <p:cNvSpPr/>
              <p:nvPr/>
            </p:nvSpPr>
            <p:spPr>
              <a:xfrm>
                <a:off x="5580112" y="3286725"/>
                <a:ext cx="2661944" cy="164178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925860" y="2710661"/>
                <a:ext cx="1989956" cy="504056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/>
              <p:cNvSpPr/>
              <p:nvPr/>
            </p:nvSpPr>
            <p:spPr>
              <a:xfrm>
                <a:off x="6713290" y="5960313"/>
                <a:ext cx="1989956" cy="216024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971600" y="2926685"/>
                <a:ext cx="837828" cy="432048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1835696" y="5879013"/>
                <a:ext cx="4896544" cy="36004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" name="Rectangle 13"/>
              <p:cNvSpPr/>
              <p:nvPr/>
            </p:nvSpPr>
            <p:spPr>
              <a:xfrm rot="5400000">
                <a:off x="-72516" y="4258833"/>
                <a:ext cx="3456384" cy="36004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2330654" y="5879013"/>
                <a:ext cx="4411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AR" dirty="0" smtClean="0"/>
                  <a:t>13</a:t>
                </a:r>
                <a:endParaRPr lang="en-US" dirty="0"/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3266758" y="5879013"/>
                <a:ext cx="4411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AR" dirty="0" smtClean="0"/>
                  <a:t>19</a:t>
                </a:r>
                <a:endParaRPr lang="en-US" dirty="0"/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3770814" y="5879013"/>
                <a:ext cx="4411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AR" dirty="0" smtClean="0"/>
                  <a:t>21</a:t>
                </a:r>
                <a:endParaRPr lang="en-US" dirty="0"/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4211960" y="5879013"/>
                <a:ext cx="4411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AR" dirty="0" smtClean="0"/>
                  <a:t>23</a:t>
                </a:r>
                <a:endParaRPr lang="en-US" dirty="0"/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4644008" y="5879013"/>
                <a:ext cx="4411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AR" dirty="0" smtClean="0"/>
                  <a:t>01</a:t>
                </a:r>
                <a:endParaRPr lang="en-US" dirty="0"/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5148064" y="5879013"/>
                <a:ext cx="4411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AR" dirty="0" smtClean="0"/>
                  <a:t>03</a:t>
                </a:r>
                <a:endParaRPr lang="en-US" dirty="0"/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5643022" y="5879013"/>
                <a:ext cx="4411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AR" dirty="0" smtClean="0"/>
                  <a:t>05</a:t>
                </a:r>
                <a:endParaRPr lang="en-US" dirty="0"/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1187624" y="3430741"/>
                <a:ext cx="741872" cy="37643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AR" dirty="0" smtClean="0"/>
                  <a:t>1000</a:t>
                </a:r>
                <a:endParaRPr lang="en-US" dirty="0"/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1187624" y="4006805"/>
                <a:ext cx="605499" cy="37643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AR" dirty="0" smtClean="0"/>
                  <a:t>750</a:t>
                </a:r>
                <a:endParaRPr lang="en-US" dirty="0"/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1187624" y="4582869"/>
                <a:ext cx="605499" cy="37643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AR" dirty="0" smtClean="0"/>
                  <a:t>500</a:t>
                </a:r>
                <a:endParaRPr lang="en-US" dirty="0"/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1198907" y="5086925"/>
                <a:ext cx="605499" cy="37643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AR" dirty="0" smtClean="0"/>
                  <a:t>250</a:t>
                </a:r>
                <a:endParaRPr lang="en-US" dirty="0"/>
              </a:p>
            </p:txBody>
          </p:sp>
        </p:grpSp>
        <p:sp>
          <p:nvSpPr>
            <p:cNvPr id="18" name="TextBox 17"/>
            <p:cNvSpPr txBox="1"/>
            <p:nvPr/>
          </p:nvSpPr>
          <p:spPr>
            <a:xfrm>
              <a:off x="2951936" y="5807005"/>
              <a:ext cx="44114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dirty="0" smtClean="0"/>
                <a:t>17</a:t>
              </a:r>
            </a:p>
            <a:p>
              <a:endParaRPr lang="en-US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7425530" y="5382508"/>
              <a:ext cx="68480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dirty="0" smtClean="0"/>
                <a:t>Hora</a:t>
              </a:r>
            </a:p>
            <a:p>
              <a:endParaRPr lang="en-US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239518" y="2930483"/>
              <a:ext cx="160813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dirty="0" err="1" smtClean="0"/>
                <a:t>Cant</a:t>
              </a:r>
              <a:r>
                <a:rPr lang="es-AR" dirty="0" smtClean="0"/>
                <a:t> usuarios</a:t>
              </a:r>
            </a:p>
            <a:p>
              <a:endParaRPr lang="en-US" dirty="0"/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1560" y="1196752"/>
            <a:ext cx="7888287" cy="4823048"/>
          </a:xfrm>
        </p:spPr>
        <p:txBody>
          <a:bodyPr>
            <a:normAutofit/>
          </a:bodyPr>
          <a:lstStyle/>
          <a:p>
            <a:r>
              <a:rPr lang="es-AR" sz="2400" dirty="0" smtClean="0"/>
              <a:t> Sesiones de 45’</a:t>
            </a:r>
          </a:p>
          <a:p>
            <a:r>
              <a:rPr lang="es-AR" sz="2400" dirty="0" smtClean="0"/>
              <a:t> 5.000 usuarios en al aplicación distribuido linealmente es 170 aprox. (lineal). </a:t>
            </a:r>
          </a:p>
          <a:p>
            <a:r>
              <a:rPr lang="es-AR" sz="2400" dirty="0" smtClean="0"/>
              <a:t> Distribuido de forma normal dependiendo el uso típico 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AR" dirty="0" smtClean="0"/>
              <a:t>Red social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Métricas de procesamiento</a:t>
            </a:r>
            <a:endParaRPr lang="en-US" dirty="0"/>
          </a:p>
        </p:txBody>
      </p:sp>
      <p:pic>
        <p:nvPicPr>
          <p:cNvPr id="75778" name="Picture 2" descr="http://www.sfu.ca/sonic-studio/handbook/Graphics/Gaussian.gif"/>
          <p:cNvPicPr>
            <a:picLocks noChangeAspect="1" noChangeArrowheads="1"/>
          </p:cNvPicPr>
          <p:nvPr/>
        </p:nvPicPr>
        <p:blipFill>
          <a:blip r:embed="rId2" cstate="print"/>
          <a:srcRect t="7008"/>
          <a:stretch>
            <a:fillRect/>
          </a:stretch>
        </p:blipFill>
        <p:spPr bwMode="auto">
          <a:xfrm>
            <a:off x="1686735" y="2991517"/>
            <a:ext cx="5927183" cy="3187643"/>
          </a:xfrm>
          <a:prstGeom prst="rect">
            <a:avLst/>
          </a:prstGeom>
          <a:noFill/>
        </p:spPr>
      </p:pic>
      <p:sp>
        <p:nvSpPr>
          <p:cNvPr id="6" name="Rectangle 5"/>
          <p:cNvSpPr/>
          <p:nvPr/>
        </p:nvSpPr>
        <p:spPr>
          <a:xfrm>
            <a:off x="5667576" y="3274115"/>
            <a:ext cx="2503187" cy="1610805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290901" y="2708920"/>
            <a:ext cx="1871276" cy="494545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733172" y="5897258"/>
            <a:ext cx="1871276" cy="211948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333913" y="2920868"/>
            <a:ext cx="787860" cy="423896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146475" y="5817492"/>
            <a:ext cx="4604517" cy="353247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 rot="5400000">
            <a:off x="281607" y="4235221"/>
            <a:ext cx="3391169" cy="338567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611914" y="5817492"/>
            <a:ext cx="414836" cy="3623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 smtClean="0"/>
              <a:t>13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3492189" y="5817492"/>
            <a:ext cx="414836" cy="3623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 smtClean="0"/>
              <a:t>19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3966184" y="5817492"/>
            <a:ext cx="414836" cy="3623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 smtClean="0"/>
              <a:t>21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4381020" y="5817492"/>
            <a:ext cx="414836" cy="3623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 smtClean="0"/>
              <a:t>23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4787301" y="5817492"/>
            <a:ext cx="414836" cy="3623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 smtClean="0"/>
              <a:t>01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5261295" y="5817492"/>
            <a:ext cx="414836" cy="3623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 smtClean="0"/>
              <a:t>03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726734" y="5817492"/>
            <a:ext cx="414836" cy="3623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 smtClean="0"/>
              <a:t>05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1403648" y="3419708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 smtClean="0"/>
              <a:t>10000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1537054" y="3980608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 smtClean="0"/>
              <a:t>7500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537054" y="4545803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 smtClean="0"/>
              <a:t>5000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1547664" y="5040349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 smtClean="0"/>
              <a:t>2500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3018195" y="5819200"/>
            <a:ext cx="414836" cy="6341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 smtClean="0"/>
              <a:t>17</a:t>
            </a:r>
          </a:p>
          <a:p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7224986" y="5402712"/>
            <a:ext cx="643962" cy="6341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 smtClean="0"/>
              <a:t>Hora</a:t>
            </a:r>
          </a:p>
          <a:p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611560" y="3010888"/>
            <a:ext cx="10951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 err="1" smtClean="0"/>
              <a:t>Cant</a:t>
            </a:r>
            <a:r>
              <a:rPr lang="es-AR" dirty="0" smtClean="0"/>
              <a:t> hits</a:t>
            </a:r>
          </a:p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342256"/>
            <a:ext cx="7888287" cy="4823048"/>
          </a:xfrm>
        </p:spPr>
        <p:txBody>
          <a:bodyPr>
            <a:normAutofit/>
          </a:bodyPr>
          <a:lstStyle/>
          <a:p>
            <a:r>
              <a:rPr lang="es-AR" sz="2400" dirty="0" smtClean="0"/>
              <a:t> 50.000 hits en el sitio distribuido linealmente x hora es 2200 aprox. (lineal). </a:t>
            </a:r>
            <a:endParaRPr lang="es-AR" sz="2400" b="1" dirty="0" smtClean="0"/>
          </a:p>
          <a:p>
            <a:r>
              <a:rPr lang="es-AR" sz="2400" dirty="0" smtClean="0"/>
              <a:t>  Distribuido de forma normal teniendo en cuenta el uso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AR" dirty="0" smtClean="0"/>
              <a:t>Sitio estático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Conclusión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AR" sz="2400" dirty="0" smtClean="0"/>
              <a:t>Implementación extra (no relevada inicialmente)</a:t>
            </a:r>
          </a:p>
          <a:p>
            <a:pPr lvl="1"/>
            <a:r>
              <a:rPr lang="es-AR" sz="2400" dirty="0" smtClean="0"/>
              <a:t>Integrar un sistemas de monitoreo interno a la aplicación</a:t>
            </a:r>
          </a:p>
          <a:p>
            <a:pPr lvl="1"/>
            <a:r>
              <a:rPr lang="es-AR" sz="2400" dirty="0" smtClean="0"/>
              <a:t>Integrar un sistemas de monitoreo externo a la aplicación</a:t>
            </a:r>
          </a:p>
          <a:p>
            <a:pPr lvl="1"/>
            <a:r>
              <a:rPr lang="es-AR" sz="2400" dirty="0" smtClean="0"/>
              <a:t>Integrar </a:t>
            </a:r>
            <a:r>
              <a:rPr lang="es-AR" sz="2400" dirty="0" err="1" smtClean="0"/>
              <a:t>google</a:t>
            </a:r>
            <a:r>
              <a:rPr lang="es-AR" sz="2400" dirty="0" smtClean="0"/>
              <a:t> </a:t>
            </a:r>
            <a:r>
              <a:rPr lang="es-AR" sz="2400" dirty="0" err="1" smtClean="0"/>
              <a:t>analytics</a:t>
            </a:r>
            <a:endParaRPr lang="es-AR" sz="2400" dirty="0" smtClean="0"/>
          </a:p>
          <a:p>
            <a:pPr lvl="1"/>
            <a:endParaRPr lang="es-AR" sz="2400" dirty="0" smtClean="0"/>
          </a:p>
          <a:p>
            <a:r>
              <a:rPr lang="es-AR" sz="2400" dirty="0" smtClean="0"/>
              <a:t>Medir , medir y medir !! Y despues actuar.</a:t>
            </a:r>
          </a:p>
          <a:p>
            <a:endParaRPr lang="es-AR" sz="2400" dirty="0" smtClean="0"/>
          </a:p>
          <a:p>
            <a:r>
              <a:rPr lang="es-AR" sz="2400" dirty="0" smtClean="0"/>
              <a:t>Pensar en eliminar todo tipo de SPOF .</a:t>
            </a:r>
          </a:p>
          <a:p>
            <a:pPr lvl="3"/>
            <a:r>
              <a:rPr lang="es-AR" sz="2400" dirty="0" smtClean="0"/>
              <a:t>Balanceador de carga y replicación</a:t>
            </a:r>
          </a:p>
          <a:p>
            <a:pPr lvl="3">
              <a:buNone/>
            </a:pPr>
            <a:endParaRPr lang="en-US" sz="2400" dirty="0" smtClean="0"/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Monitoreo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AR" dirty="0" smtClean="0"/>
              <a:t>Mon.ito.us</a:t>
            </a:r>
            <a:endParaRPr lang="en-US" dirty="0"/>
          </a:p>
        </p:txBody>
      </p:sp>
      <p:pic>
        <p:nvPicPr>
          <p:cNvPr id="696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124743"/>
            <a:ext cx="8496944" cy="45615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err="1" smtClean="0"/>
              <a:t>Analytics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0658" name="Picture 2" descr="http://www.vidadigitalradio.com/wp-content/uploads/2011/01/google-analytics-sample.jpg"/>
          <p:cNvPicPr>
            <a:picLocks noChangeAspect="1" noChangeArrowheads="1"/>
          </p:cNvPicPr>
          <p:nvPr/>
        </p:nvPicPr>
        <p:blipFill>
          <a:blip r:embed="rId2" cstate="print"/>
          <a:srcRect l="21540" t="16925"/>
          <a:stretch>
            <a:fillRect/>
          </a:stretch>
        </p:blipFill>
        <p:spPr bwMode="auto">
          <a:xfrm>
            <a:off x="1979712" y="404664"/>
            <a:ext cx="6454650" cy="636408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Arquitectura 3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F54B1-5C76-4AD1-9017-DEB9004F4194}" type="slidenum">
              <a:rPr lang="es-AR" smtClean="0"/>
              <a:pPr/>
              <a:t>46</a:t>
            </a:fld>
            <a:endParaRPr lang="es-AR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half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2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3250" name="Picture 2" descr="http://1.bp.blogspot.com/_1aB8GeQBkX0/S67JXUb7BQI/AAAAAAAAAAk/vnn_1uDZCBM/s1600/arquitectura_moderna%5B1%5D.jpg"/>
          <p:cNvPicPr>
            <a:picLocks noChangeAspect="1" noChangeArrowheads="1"/>
          </p:cNvPicPr>
          <p:nvPr/>
        </p:nvPicPr>
        <p:blipFill>
          <a:blip r:embed="rId2" cstate="print">
            <a:duotone>
              <a:prstClr val="black"/>
              <a:schemeClr val="tx2">
                <a:tint val="45000"/>
                <a:satMod val="400000"/>
              </a:schemeClr>
            </a:duotone>
          </a:blip>
          <a:srcRect t="7442"/>
          <a:stretch>
            <a:fillRect/>
          </a:stretch>
        </p:blipFill>
        <p:spPr bwMode="auto">
          <a:xfrm>
            <a:off x="1043608" y="1052736"/>
            <a:ext cx="6977480" cy="537321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Análisis – Atributos de calidad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342256"/>
            <a:ext cx="7888287" cy="4823048"/>
          </a:xfrm>
        </p:spPr>
        <p:txBody>
          <a:bodyPr>
            <a:normAutofit/>
          </a:bodyPr>
          <a:lstStyle/>
          <a:p>
            <a:r>
              <a:rPr lang="es-AR" sz="2400" dirty="0" smtClean="0"/>
              <a:t>Gestión de información muy importante</a:t>
            </a:r>
          </a:p>
          <a:p>
            <a:endParaRPr lang="es-AR" sz="2400" dirty="0" smtClean="0"/>
          </a:p>
          <a:p>
            <a:r>
              <a:rPr lang="es-AR" sz="2400" dirty="0" smtClean="0"/>
              <a:t>Destinado a varios tipos de clientes</a:t>
            </a:r>
          </a:p>
          <a:p>
            <a:pPr lvl="1"/>
            <a:r>
              <a:rPr lang="es-AR" sz="2000" dirty="0" smtClean="0"/>
              <a:t>Usuario comunes en la web</a:t>
            </a:r>
          </a:p>
          <a:p>
            <a:pPr lvl="1"/>
            <a:r>
              <a:rPr lang="es-AR" sz="2000" dirty="0" smtClean="0"/>
              <a:t>Usuarios de un </a:t>
            </a:r>
            <a:r>
              <a:rPr lang="es-AR" sz="2000" dirty="0" err="1" smtClean="0"/>
              <a:t>call</a:t>
            </a:r>
            <a:r>
              <a:rPr lang="es-AR" sz="2000" dirty="0" smtClean="0"/>
              <a:t> center que recibe requerimientos</a:t>
            </a:r>
          </a:p>
          <a:p>
            <a:pPr lvl="1"/>
            <a:r>
              <a:rPr lang="es-AR" sz="2000" dirty="0" smtClean="0"/>
              <a:t>Usuarios operadores responsables de una parte de la gestión</a:t>
            </a:r>
          </a:p>
          <a:p>
            <a:endParaRPr lang="es-AR" sz="2400" dirty="0" smtClean="0"/>
          </a:p>
          <a:p>
            <a:r>
              <a:rPr lang="es-AR" sz="2400" dirty="0" smtClean="0"/>
              <a:t>RNF mas importantes</a:t>
            </a:r>
          </a:p>
          <a:p>
            <a:pPr lvl="1"/>
            <a:r>
              <a:rPr lang="es-AR" sz="2000" dirty="0" smtClean="0"/>
              <a:t>Alta disponibilidad</a:t>
            </a:r>
          </a:p>
          <a:p>
            <a:pPr lvl="1"/>
            <a:r>
              <a:rPr lang="es-AR" sz="2000" dirty="0" smtClean="0"/>
              <a:t>Escalabilidad</a:t>
            </a:r>
          </a:p>
          <a:p>
            <a:pPr lvl="1"/>
            <a:r>
              <a:rPr lang="es-AR" sz="2000" dirty="0" smtClean="0"/>
              <a:t>Performance</a:t>
            </a:r>
          </a:p>
          <a:p>
            <a:pPr lvl="1"/>
            <a:endParaRPr lang="es-AR" sz="2400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ES" dirty="0" smtClean="0"/>
              <a:t>Objetivos de negocio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Arquitectura general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ES" dirty="0" smtClean="0"/>
              <a:t>Vista de alto nivel</a:t>
            </a:r>
            <a:endParaRPr lang="en-US" dirty="0"/>
          </a:p>
        </p:txBody>
      </p:sp>
      <p:pic>
        <p:nvPicPr>
          <p:cNvPr id="6" name="Object 1"/>
          <p:cNvPicPr>
            <a:picLocks noChangeArrowheads="1"/>
          </p:cNvPicPr>
          <p:nvPr/>
        </p:nvPicPr>
        <p:blipFill>
          <a:blip r:embed="rId2" cstate="print"/>
          <a:srcRect l="-204" t="-284" r="-204" b="-687"/>
          <a:stretch>
            <a:fillRect/>
          </a:stretch>
        </p:blipFill>
        <p:spPr bwMode="auto">
          <a:xfrm>
            <a:off x="755576" y="1054221"/>
            <a:ext cx="7920880" cy="54711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Arquitectura general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ES" dirty="0" err="1" smtClean="0"/>
              <a:t>Stack</a:t>
            </a:r>
            <a:r>
              <a:rPr lang="es-ES" dirty="0" smtClean="0"/>
              <a:t> tecnológico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sz="2000" dirty="0" smtClean="0"/>
              <a:t>Aplicación Java</a:t>
            </a:r>
          </a:p>
          <a:p>
            <a:endParaRPr lang="es-ES" sz="2000" dirty="0" smtClean="0"/>
          </a:p>
          <a:p>
            <a:endParaRPr lang="es-ES" sz="2000" dirty="0" smtClean="0"/>
          </a:p>
          <a:p>
            <a:endParaRPr lang="es-ES" sz="2000" dirty="0" smtClean="0"/>
          </a:p>
          <a:p>
            <a:endParaRPr lang="es-ES" sz="2000" dirty="0" smtClean="0"/>
          </a:p>
          <a:p>
            <a:endParaRPr lang="es-ES" sz="2000" dirty="0" smtClean="0"/>
          </a:p>
          <a:p>
            <a:endParaRPr lang="es-ES" sz="2000" dirty="0" smtClean="0"/>
          </a:p>
          <a:p>
            <a:endParaRPr lang="es-ES" sz="2000" dirty="0" smtClean="0"/>
          </a:p>
          <a:p>
            <a:endParaRPr lang="es-ES" sz="2000" dirty="0" smtClean="0"/>
          </a:p>
          <a:p>
            <a:endParaRPr lang="es-ES" sz="2000" dirty="0" smtClean="0"/>
          </a:p>
          <a:p>
            <a:endParaRPr lang="es-ES" sz="2000" dirty="0" smtClean="0"/>
          </a:p>
          <a:p>
            <a:r>
              <a:rPr lang="es-ES" sz="2000" dirty="0" err="1" smtClean="0"/>
              <a:t>Gestion</a:t>
            </a:r>
            <a:r>
              <a:rPr lang="es-ES" sz="2000" dirty="0" smtClean="0"/>
              <a:t> de </a:t>
            </a:r>
            <a:r>
              <a:rPr lang="es-ES" sz="2000" dirty="0" err="1" smtClean="0"/>
              <a:t>builds</a:t>
            </a:r>
            <a:r>
              <a:rPr lang="es-ES" sz="2000" dirty="0" smtClean="0"/>
              <a:t> con </a:t>
            </a:r>
            <a:r>
              <a:rPr lang="es-ES" sz="2000" dirty="0" err="1" smtClean="0"/>
              <a:t>maven</a:t>
            </a:r>
            <a:r>
              <a:rPr lang="es-ES" sz="2000" dirty="0" smtClean="0"/>
              <a:t> 2</a:t>
            </a:r>
          </a:p>
          <a:p>
            <a:r>
              <a:rPr lang="es-ES" sz="2000" dirty="0" smtClean="0"/>
              <a:t>Base de datos – </a:t>
            </a:r>
            <a:r>
              <a:rPr lang="es-ES" sz="2000" dirty="0" err="1" smtClean="0"/>
              <a:t>Postgres</a:t>
            </a:r>
            <a:endParaRPr lang="es-ES" sz="2000" dirty="0" smtClean="0"/>
          </a:p>
          <a:p>
            <a:r>
              <a:rPr lang="es-ES" sz="2000" dirty="0" smtClean="0"/>
              <a:t>Servidor de aplicaciones: </a:t>
            </a:r>
            <a:r>
              <a:rPr lang="es-ES" sz="2000" dirty="0" err="1" smtClean="0"/>
              <a:t>Tomcat</a:t>
            </a:r>
            <a:r>
              <a:rPr lang="es-ES" sz="2000" dirty="0" smtClean="0"/>
              <a:t>, con balanceadores de carga. </a:t>
            </a:r>
          </a:p>
        </p:txBody>
      </p:sp>
      <p:graphicFrame>
        <p:nvGraphicFramePr>
          <p:cNvPr id="6" name="Content Placeholder 46"/>
          <p:cNvGraphicFramePr>
            <a:graphicFrameLocks/>
          </p:cNvGraphicFramePr>
          <p:nvPr/>
        </p:nvGraphicFramePr>
        <p:xfrm>
          <a:off x="722313" y="1544451"/>
          <a:ext cx="7635900" cy="3108685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545300"/>
                <a:gridCol w="2545300"/>
                <a:gridCol w="2545300"/>
              </a:tblGrid>
              <a:tr h="428053">
                <a:tc>
                  <a:txBody>
                    <a:bodyPr/>
                    <a:lstStyle/>
                    <a:p>
                      <a:r>
                        <a:rPr lang="es-AR" sz="1400" dirty="0" smtClean="0"/>
                        <a:t>Capa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sz="1400" dirty="0" smtClean="0"/>
                        <a:t>Servicio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sz="1400" dirty="0" smtClean="0"/>
                        <a:t>Tecnología</a:t>
                      </a:r>
                      <a:endParaRPr lang="en-US" sz="1400" dirty="0"/>
                    </a:p>
                  </a:txBody>
                  <a:tcPr/>
                </a:tc>
              </a:tr>
              <a:tr h="428053">
                <a:tc>
                  <a:txBody>
                    <a:bodyPr/>
                    <a:lstStyle/>
                    <a:p>
                      <a:r>
                        <a:rPr lang="es-AR" sz="1400" dirty="0" smtClean="0"/>
                        <a:t>Presentación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sz="1400" dirty="0" smtClean="0"/>
                        <a:t>Framework </a:t>
                      </a:r>
                      <a:r>
                        <a:rPr lang="es-AR" sz="1400" baseline="0" dirty="0" smtClean="0"/>
                        <a:t>Web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sz="1400" dirty="0" err="1" smtClean="0"/>
                        <a:t>Wicket</a:t>
                      </a:r>
                      <a:endParaRPr lang="en-US" sz="1400" dirty="0"/>
                    </a:p>
                  </a:txBody>
                  <a:tcPr/>
                </a:tc>
              </a:tr>
              <a:tr h="540367">
                <a:tc>
                  <a:txBody>
                    <a:bodyPr/>
                    <a:lstStyle/>
                    <a:p>
                      <a:r>
                        <a:rPr lang="es-AR" sz="1400" dirty="0" smtClean="0"/>
                        <a:t>Servicios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sz="1400" dirty="0" smtClean="0"/>
                        <a:t>Comunicación</a:t>
                      </a:r>
                      <a:r>
                        <a:rPr lang="es-AR" sz="1400" baseline="0" dirty="0" smtClean="0"/>
                        <a:t> / Seguridad / Transacciones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sz="1400" dirty="0" smtClean="0"/>
                        <a:t>Spring</a:t>
                      </a:r>
                      <a:endParaRPr lang="en-US" sz="1400" dirty="0"/>
                    </a:p>
                  </a:txBody>
                  <a:tcPr/>
                </a:tc>
              </a:tr>
              <a:tr h="428053">
                <a:tc>
                  <a:txBody>
                    <a:bodyPr/>
                    <a:lstStyle/>
                    <a:p>
                      <a:r>
                        <a:rPr lang="es-AR" sz="1400" dirty="0" smtClean="0"/>
                        <a:t>Negocio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sz="1400" dirty="0" smtClean="0"/>
                        <a:t>Workflow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sz="1400" dirty="0" err="1" smtClean="0"/>
                        <a:t>jBPM</a:t>
                      </a:r>
                      <a:endParaRPr lang="en-US" sz="1400" dirty="0"/>
                    </a:p>
                  </a:txBody>
                  <a:tcPr/>
                </a:tc>
              </a:tr>
              <a:tr h="428053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sz="1400" dirty="0" smtClean="0"/>
                        <a:t>Reportes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sz="1400" dirty="0" err="1" smtClean="0"/>
                        <a:t>Jasper</a:t>
                      </a:r>
                      <a:r>
                        <a:rPr lang="es-AR" sz="1400" baseline="0" dirty="0" smtClean="0"/>
                        <a:t> </a:t>
                      </a:r>
                      <a:r>
                        <a:rPr lang="es-AR" sz="1400" baseline="0" dirty="0" err="1" smtClean="0"/>
                        <a:t>Reports</a:t>
                      </a:r>
                      <a:endParaRPr lang="en-US" sz="1400" dirty="0"/>
                    </a:p>
                  </a:txBody>
                  <a:tcPr/>
                </a:tc>
              </a:tr>
              <a:tr h="428053">
                <a:tc>
                  <a:txBody>
                    <a:bodyPr/>
                    <a:lstStyle/>
                    <a:p>
                      <a:r>
                        <a:rPr lang="es-AR" sz="1400" dirty="0" smtClean="0"/>
                        <a:t>Persistencia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sz="1400" dirty="0" smtClean="0"/>
                        <a:t>ORM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sz="1400" dirty="0" err="1" smtClean="0"/>
                        <a:t>Hibernate</a:t>
                      </a:r>
                      <a:endParaRPr lang="en-US" sz="1400" dirty="0"/>
                    </a:p>
                  </a:txBody>
                  <a:tcPr/>
                </a:tc>
              </a:tr>
              <a:tr h="428053">
                <a:tc>
                  <a:txBody>
                    <a:bodyPr/>
                    <a:lstStyle/>
                    <a:p>
                      <a:r>
                        <a:rPr lang="es-AR" sz="1400" dirty="0" smtClean="0"/>
                        <a:t>Integración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sz="1400" dirty="0" smtClean="0"/>
                        <a:t>Web</a:t>
                      </a:r>
                      <a:r>
                        <a:rPr lang="es-AR" sz="1400" baseline="0" dirty="0" smtClean="0"/>
                        <a:t> </a:t>
                      </a:r>
                      <a:r>
                        <a:rPr lang="es-AR" sz="1400" baseline="0" dirty="0" err="1" smtClean="0"/>
                        <a:t>Services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sz="1400" baseline="0" dirty="0" smtClean="0"/>
                        <a:t>CXF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AR" dirty="0" smtClean="0"/>
              <a:t>Introducción</a:t>
            </a:r>
            <a:endParaRPr lang="en-US" dirty="0" smtClean="0"/>
          </a:p>
        </p:txBody>
      </p:sp>
      <p:sp>
        <p:nvSpPr>
          <p:cNvPr id="9219" name="Content Placeholder 5"/>
          <p:cNvSpPr>
            <a:spLocks noGrp="1"/>
          </p:cNvSpPr>
          <p:nvPr>
            <p:ph idx="1"/>
          </p:nvPr>
        </p:nvSpPr>
        <p:spPr>
          <a:xfrm>
            <a:off x="722313" y="1446213"/>
            <a:ext cx="7888287" cy="4411662"/>
          </a:xfrm>
        </p:spPr>
        <p:txBody>
          <a:bodyPr/>
          <a:lstStyle/>
          <a:p>
            <a:pPr marL="173038" lvl="1" eaLnBrk="1" hangingPunct="1">
              <a:buClrTx/>
              <a:buNone/>
            </a:pPr>
            <a:endParaRPr lang="es-AR" sz="1800" dirty="0" smtClean="0">
              <a:solidFill>
                <a:srgbClr val="000000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76250" y="639763"/>
            <a:ext cx="8448675" cy="228600"/>
          </a:xfrm>
        </p:spPr>
        <p:txBody>
          <a:bodyPr rtlCol="0"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s-AR" dirty="0" smtClean="0"/>
              <a:t>Proceso de definición de arquitectura</a:t>
            </a:r>
            <a:endParaRPr lang="en-US" dirty="0"/>
          </a:p>
        </p:txBody>
      </p:sp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428625" y="2276872"/>
            <a:ext cx="1785938" cy="2857500"/>
            <a:chOff x="571472" y="1643050"/>
            <a:chExt cx="1785950" cy="2857520"/>
          </a:xfrm>
        </p:grpSpPr>
        <p:sp>
          <p:nvSpPr>
            <p:cNvPr id="9" name="Rounded Rectangle 8"/>
            <p:cNvSpPr/>
            <p:nvPr/>
          </p:nvSpPr>
          <p:spPr>
            <a:xfrm>
              <a:off x="571472" y="1643050"/>
              <a:ext cx="1785950" cy="2857520"/>
            </a:xfrm>
            <a:prstGeom prst="round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s-AR" sz="1600"/>
                <a:t>Presentación</a:t>
              </a:r>
              <a:endParaRPr lang="en-US" sz="1600"/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714348" y="2214554"/>
              <a:ext cx="1500198" cy="857256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s-AR" sz="1400"/>
                <a:t>Objetivos de Negocio</a:t>
              </a:r>
              <a:endParaRPr lang="en-US" sz="1400"/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714348" y="3286125"/>
              <a:ext cx="1500198" cy="857256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s-AR" sz="1400"/>
                <a:t>Arquitectura Actual</a:t>
              </a:r>
              <a:endParaRPr lang="en-US" sz="1400"/>
            </a:p>
          </p:txBody>
        </p:sp>
      </p:grpSp>
      <p:grpSp>
        <p:nvGrpSpPr>
          <p:cNvPr id="3" name="Group 11"/>
          <p:cNvGrpSpPr>
            <a:grpSpLocks/>
          </p:cNvGrpSpPr>
          <p:nvPr/>
        </p:nvGrpSpPr>
        <p:grpSpPr bwMode="auto">
          <a:xfrm>
            <a:off x="2643188" y="2276872"/>
            <a:ext cx="1785937" cy="2857500"/>
            <a:chOff x="2714612" y="1643050"/>
            <a:chExt cx="1785950" cy="2857520"/>
          </a:xfrm>
        </p:grpSpPr>
        <p:sp>
          <p:nvSpPr>
            <p:cNvPr id="13" name="Rounded Rectangle 12"/>
            <p:cNvSpPr/>
            <p:nvPr/>
          </p:nvSpPr>
          <p:spPr>
            <a:xfrm>
              <a:off x="2714612" y="1643050"/>
              <a:ext cx="1785950" cy="2857520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s-AR" sz="1600"/>
                <a:t>Análisis</a:t>
              </a:r>
              <a:endParaRPr lang="en-US" sz="1600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2857488" y="2214554"/>
              <a:ext cx="1500198" cy="857256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s-AR" sz="1400"/>
                <a:t>Atributos de Calidad</a:t>
              </a:r>
              <a:endParaRPr lang="en-US" sz="1400"/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2857488" y="3286125"/>
              <a:ext cx="1500198" cy="857256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s-AR" sz="1400"/>
                <a:t>Enfoques de Arquitectura</a:t>
              </a:r>
              <a:endParaRPr lang="en-US" sz="1400"/>
            </a:p>
          </p:txBody>
        </p:sp>
      </p:grpSp>
      <p:grpSp>
        <p:nvGrpSpPr>
          <p:cNvPr id="4" name="Group 15"/>
          <p:cNvGrpSpPr>
            <a:grpSpLocks/>
          </p:cNvGrpSpPr>
          <p:nvPr/>
        </p:nvGrpSpPr>
        <p:grpSpPr bwMode="auto">
          <a:xfrm>
            <a:off x="4857750" y="2276872"/>
            <a:ext cx="1785938" cy="2857500"/>
            <a:chOff x="4643438" y="1643050"/>
            <a:chExt cx="1785950" cy="2857520"/>
          </a:xfrm>
        </p:grpSpPr>
        <p:sp>
          <p:nvSpPr>
            <p:cNvPr id="17" name="Rounded Rectangle 16"/>
            <p:cNvSpPr/>
            <p:nvPr/>
          </p:nvSpPr>
          <p:spPr>
            <a:xfrm>
              <a:off x="4643438" y="1643050"/>
              <a:ext cx="1785950" cy="2857520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s-AR" sz="1600"/>
                <a:t>Discusión</a:t>
              </a:r>
              <a:endParaRPr lang="en-US" sz="1600"/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4786314" y="2214554"/>
              <a:ext cx="1500198" cy="857256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s-AR" sz="1400"/>
                <a:t>Evaluar Escenarios</a:t>
              </a:r>
              <a:endParaRPr lang="en-US" sz="1400"/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4786314" y="3286125"/>
              <a:ext cx="1500198" cy="857256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s-AR" sz="1400"/>
                <a:t>Evaluar Arquitecturas</a:t>
              </a:r>
              <a:endParaRPr lang="en-US" sz="1400"/>
            </a:p>
          </p:txBody>
        </p:sp>
      </p:grpSp>
      <p:sp>
        <p:nvSpPr>
          <p:cNvPr id="20" name="Right Arrow 19"/>
          <p:cNvSpPr/>
          <p:nvPr/>
        </p:nvSpPr>
        <p:spPr>
          <a:xfrm>
            <a:off x="2265363" y="3491310"/>
            <a:ext cx="306387" cy="266700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grpSp>
        <p:nvGrpSpPr>
          <p:cNvPr id="5" name="Group 20"/>
          <p:cNvGrpSpPr>
            <a:grpSpLocks/>
          </p:cNvGrpSpPr>
          <p:nvPr/>
        </p:nvGrpSpPr>
        <p:grpSpPr bwMode="auto">
          <a:xfrm>
            <a:off x="7072313" y="2276872"/>
            <a:ext cx="1785937" cy="2857500"/>
            <a:chOff x="7000892" y="1643050"/>
            <a:chExt cx="1785950" cy="2857520"/>
          </a:xfrm>
        </p:grpSpPr>
        <p:sp>
          <p:nvSpPr>
            <p:cNvPr id="22" name="Rounded Rectangle 21"/>
            <p:cNvSpPr/>
            <p:nvPr/>
          </p:nvSpPr>
          <p:spPr>
            <a:xfrm>
              <a:off x="7000892" y="1643050"/>
              <a:ext cx="1785950" cy="2857520"/>
            </a:xfrm>
            <a:prstGeom prst="round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s-AR" sz="1600" dirty="0"/>
                <a:t>Resultados</a:t>
              </a:r>
              <a:endParaRPr lang="en-US" sz="1600" dirty="0"/>
            </a:p>
          </p:txBody>
        </p:sp>
        <p:sp>
          <p:nvSpPr>
            <p:cNvPr id="23" name="Rounded Rectangle 22"/>
            <p:cNvSpPr/>
            <p:nvPr/>
          </p:nvSpPr>
          <p:spPr>
            <a:xfrm>
              <a:off x="7143768" y="2214554"/>
              <a:ext cx="1500198" cy="857256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s-AR" sz="1400" dirty="0"/>
                <a:t>Decisiones Arquitectónicas Clave</a:t>
              </a:r>
              <a:endParaRPr lang="en-US" sz="1400" dirty="0"/>
            </a:p>
          </p:txBody>
        </p:sp>
        <p:sp>
          <p:nvSpPr>
            <p:cNvPr id="24" name="Rounded Rectangle 23"/>
            <p:cNvSpPr/>
            <p:nvPr/>
          </p:nvSpPr>
          <p:spPr>
            <a:xfrm>
              <a:off x="7143768" y="3286125"/>
              <a:ext cx="1500198" cy="857256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s-AR" sz="1400" dirty="0"/>
                <a:t>Riesgos y No Riesgos</a:t>
              </a:r>
              <a:endParaRPr lang="en-US" sz="1400" dirty="0"/>
            </a:p>
          </p:txBody>
        </p:sp>
      </p:grpSp>
      <p:sp>
        <p:nvSpPr>
          <p:cNvPr id="25" name="Right Arrow 24"/>
          <p:cNvSpPr/>
          <p:nvPr/>
        </p:nvSpPr>
        <p:spPr>
          <a:xfrm>
            <a:off x="4500563" y="3491310"/>
            <a:ext cx="306387" cy="266700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6" name="Right Arrow 25"/>
          <p:cNvSpPr/>
          <p:nvPr/>
        </p:nvSpPr>
        <p:spPr>
          <a:xfrm>
            <a:off x="6715125" y="3491310"/>
            <a:ext cx="306388" cy="266700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Desafíos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342256"/>
            <a:ext cx="7888287" cy="4823048"/>
          </a:xfrm>
        </p:spPr>
        <p:txBody>
          <a:bodyPr>
            <a:normAutofit lnSpcReduction="10000"/>
          </a:bodyPr>
          <a:lstStyle/>
          <a:p>
            <a:r>
              <a:rPr lang="es-AR" sz="2400" dirty="0" smtClean="0"/>
              <a:t>12 meses de duración</a:t>
            </a:r>
          </a:p>
          <a:p>
            <a:endParaRPr lang="es-AR" sz="2400" dirty="0" smtClean="0"/>
          </a:p>
          <a:p>
            <a:r>
              <a:rPr lang="es-AR" sz="2400" dirty="0" err="1" smtClean="0"/>
              <a:t>Team</a:t>
            </a:r>
            <a:endParaRPr lang="es-AR" sz="2400" dirty="0" smtClean="0"/>
          </a:p>
          <a:p>
            <a:pPr lvl="1"/>
            <a:r>
              <a:rPr lang="es-AR" sz="2400" dirty="0" smtClean="0"/>
              <a:t>15 desarrolladores, 1 arquitecto</a:t>
            </a:r>
          </a:p>
          <a:p>
            <a:pPr lvl="1"/>
            <a:r>
              <a:rPr lang="es-AR" sz="2400" dirty="0" smtClean="0"/>
              <a:t>1 gerente</a:t>
            </a:r>
          </a:p>
          <a:p>
            <a:pPr lvl="1"/>
            <a:r>
              <a:rPr lang="es-AR" sz="2400" dirty="0" smtClean="0"/>
              <a:t>2 analistas funcionales</a:t>
            </a:r>
          </a:p>
          <a:p>
            <a:pPr lvl="1"/>
            <a:r>
              <a:rPr lang="es-AR" sz="2400" dirty="0" smtClean="0"/>
              <a:t>3 </a:t>
            </a:r>
            <a:r>
              <a:rPr lang="es-AR" sz="2400" dirty="0" err="1" smtClean="0"/>
              <a:t>testers</a:t>
            </a:r>
            <a:endParaRPr lang="es-AR" sz="2400" dirty="0" smtClean="0"/>
          </a:p>
          <a:p>
            <a:endParaRPr lang="es-AR" sz="2400" dirty="0" smtClean="0"/>
          </a:p>
          <a:p>
            <a:r>
              <a:rPr lang="es-AR" sz="2400" dirty="0" smtClean="0"/>
              <a:t>Toda tecnología open </a:t>
            </a:r>
            <a:r>
              <a:rPr lang="es-AR" sz="2400" dirty="0" err="1" smtClean="0"/>
              <a:t>source</a:t>
            </a:r>
            <a:endParaRPr lang="es-AR" sz="2400" dirty="0" smtClean="0"/>
          </a:p>
          <a:p>
            <a:endParaRPr lang="es-AR" sz="2400" dirty="0" smtClean="0"/>
          </a:p>
          <a:p>
            <a:r>
              <a:rPr lang="es-AR" sz="2400" dirty="0" smtClean="0"/>
              <a:t>Ambientes de pruebas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Desafíos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342256"/>
            <a:ext cx="7888287" cy="4823048"/>
          </a:xfrm>
        </p:spPr>
        <p:txBody>
          <a:bodyPr>
            <a:normAutofit lnSpcReduction="10000"/>
          </a:bodyPr>
          <a:lstStyle/>
          <a:p>
            <a:r>
              <a:rPr lang="es-AR" sz="2400" dirty="0" smtClean="0"/>
              <a:t>Organizar al equipo en sub-equipos ágiles</a:t>
            </a:r>
          </a:p>
          <a:p>
            <a:pPr lvl="1"/>
            <a:r>
              <a:rPr lang="es-AR" sz="2000" dirty="0" smtClean="0"/>
              <a:t>Equipos de desarrollo mas pequeños y gestionados como equipos ágiles</a:t>
            </a:r>
          </a:p>
          <a:p>
            <a:pPr lvl="1"/>
            <a:r>
              <a:rPr lang="es-AR" sz="2000" dirty="0" err="1" smtClean="0"/>
              <a:t>Daily</a:t>
            </a:r>
            <a:r>
              <a:rPr lang="es-AR" sz="2000" dirty="0" smtClean="0"/>
              <a:t> </a:t>
            </a:r>
            <a:r>
              <a:rPr lang="es-AR" sz="2000" dirty="0" err="1" smtClean="0"/>
              <a:t>meetings</a:t>
            </a:r>
            <a:r>
              <a:rPr lang="es-AR" sz="2000" dirty="0" smtClean="0"/>
              <a:t> y </a:t>
            </a:r>
            <a:r>
              <a:rPr lang="es-AR" sz="2000" dirty="0" err="1" smtClean="0"/>
              <a:t>walkthroughs</a:t>
            </a:r>
            <a:endParaRPr lang="es-AR" sz="2000" dirty="0" smtClean="0"/>
          </a:p>
          <a:p>
            <a:pPr lvl="1"/>
            <a:endParaRPr lang="es-AR" sz="1800" dirty="0" smtClean="0"/>
          </a:p>
          <a:p>
            <a:r>
              <a:rPr lang="es-AR" sz="2400" dirty="0" smtClean="0"/>
              <a:t>TDD e IC</a:t>
            </a:r>
          </a:p>
          <a:p>
            <a:pPr lvl="1">
              <a:buNone/>
            </a:pPr>
            <a:endParaRPr lang="es-AR" sz="2000" dirty="0" smtClean="0"/>
          </a:p>
          <a:p>
            <a:r>
              <a:rPr lang="es-AR" sz="2400" dirty="0" smtClean="0"/>
              <a:t>Test de arquitectura</a:t>
            </a:r>
          </a:p>
          <a:p>
            <a:pPr lvl="1"/>
            <a:r>
              <a:rPr lang="es-AR" sz="2400" dirty="0" smtClean="0"/>
              <a:t> Aseguraban el correcto desarrollo, al menos dentro  de la arquitectura!</a:t>
            </a:r>
          </a:p>
          <a:p>
            <a:pPr lvl="1"/>
            <a:endParaRPr lang="es-AR" sz="2400" dirty="0" smtClean="0"/>
          </a:p>
          <a:p>
            <a:r>
              <a:rPr lang="es-AR" sz="2400" dirty="0" err="1" smtClean="0"/>
              <a:t>Hello</a:t>
            </a:r>
            <a:r>
              <a:rPr lang="es-AR" sz="2400" dirty="0" smtClean="0"/>
              <a:t> </a:t>
            </a:r>
            <a:r>
              <a:rPr lang="es-AR" sz="2400" dirty="0" err="1" smtClean="0"/>
              <a:t>world</a:t>
            </a:r>
            <a:r>
              <a:rPr lang="es-AR" sz="2400" dirty="0" smtClean="0"/>
              <a:t> de punta a punta</a:t>
            </a:r>
          </a:p>
          <a:p>
            <a:pPr lvl="1"/>
            <a:r>
              <a:rPr lang="es-AR" sz="2400" dirty="0" smtClean="0"/>
              <a:t>Desde presentación hasta persistencia!</a:t>
            </a:r>
          </a:p>
          <a:p>
            <a:endParaRPr lang="es-AR" sz="2400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ES" dirty="0" smtClean="0"/>
              <a:t>Factores claves de éxito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El resultado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342256"/>
            <a:ext cx="7888287" cy="4823048"/>
          </a:xfrm>
        </p:spPr>
        <p:txBody>
          <a:bodyPr>
            <a:normAutofit/>
          </a:bodyPr>
          <a:lstStyle/>
          <a:p>
            <a:r>
              <a:rPr lang="es-AR" sz="2400" dirty="0" smtClean="0"/>
              <a:t>Aplicación en producción desde noviembre de 2009</a:t>
            </a:r>
          </a:p>
          <a:p>
            <a:pPr lvl="1"/>
            <a:r>
              <a:rPr lang="es-AR" sz="2000" dirty="0" smtClean="0"/>
              <a:t>Un balanceador de carga y cuatro </a:t>
            </a:r>
            <a:r>
              <a:rPr lang="es-AR" sz="2000" dirty="0" err="1" smtClean="0"/>
              <a:t>tomcats</a:t>
            </a:r>
            <a:r>
              <a:rPr lang="es-AR" sz="2000" dirty="0" smtClean="0"/>
              <a:t> sirviendo la aplicación</a:t>
            </a:r>
          </a:p>
          <a:p>
            <a:pPr lvl="1"/>
            <a:r>
              <a:rPr lang="es-AR" sz="2000" dirty="0" smtClean="0"/>
              <a:t>Dos servidores de base de datos </a:t>
            </a:r>
            <a:r>
              <a:rPr lang="es-AR" sz="2000" dirty="0" err="1" smtClean="0"/>
              <a:t>PostgreSQL</a:t>
            </a:r>
            <a:r>
              <a:rPr lang="es-AR" sz="2000" dirty="0" smtClean="0"/>
              <a:t> con replicación</a:t>
            </a:r>
          </a:p>
          <a:p>
            <a:pPr lvl="1">
              <a:buNone/>
            </a:pPr>
            <a:endParaRPr lang="es-AR" sz="2000" dirty="0" smtClean="0"/>
          </a:p>
          <a:p>
            <a:r>
              <a:rPr lang="es-AR" sz="2400" dirty="0" smtClean="0"/>
              <a:t>En números…</a:t>
            </a:r>
          </a:p>
          <a:p>
            <a:pPr lvl="1"/>
            <a:r>
              <a:rPr lang="es-AR" sz="2000" dirty="0" smtClean="0"/>
              <a:t>1500 creaciones diarias promedio de contactos</a:t>
            </a:r>
          </a:p>
          <a:p>
            <a:pPr lvl="1"/>
            <a:r>
              <a:rPr lang="es-AR" sz="2000" dirty="0" smtClean="0"/>
              <a:t>5000 consultas y/o actualizaciones diarias de contactos</a:t>
            </a:r>
          </a:p>
          <a:p>
            <a:endParaRPr lang="es-AR" sz="2400" dirty="0" smtClean="0"/>
          </a:p>
          <a:p>
            <a:r>
              <a:rPr lang="es-AR" sz="2400" dirty="0" smtClean="0"/>
              <a:t>Actualmente en segundo año de mantenimiento</a:t>
            </a:r>
          </a:p>
          <a:p>
            <a:pPr lvl="1"/>
            <a:r>
              <a:rPr lang="es-AR" sz="2000" dirty="0" smtClean="0"/>
              <a:t>Incorporando mejoras y nuevas funcionalidades con la tranquilidad de que </a:t>
            </a:r>
            <a:r>
              <a:rPr lang="es-AR" sz="200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el 35% del código son test de unidad</a:t>
            </a:r>
            <a:r>
              <a:rPr lang="es-AR" sz="2000" dirty="0" smtClean="0"/>
              <a:t>!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http://www.gloriadeistpaul.org/sites/2b4e04fe-5a9d-4317-b5aa-e28d519c27cf/uploads/Question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6522" y="-152400"/>
            <a:ext cx="9178006" cy="5237584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1828800" y="61722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5841" name="Rectangle 1"/>
          <p:cNvSpPr>
            <a:spLocks noChangeArrowheads="1"/>
          </p:cNvSpPr>
          <p:nvPr/>
        </p:nvSpPr>
        <p:spPr bwMode="auto">
          <a:xfrm>
            <a:off x="4800600" y="4210050"/>
            <a:ext cx="9677400" cy="35394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AR" sz="2400" b="1" i="0" u="none" strike="noStrike" cap="none" normalizeH="0" baseline="0" dirty="0" smtClean="0">
              <a:ln>
                <a:noFill/>
              </a:ln>
              <a:solidFill>
                <a:srgbClr val="333333"/>
              </a:solidFill>
              <a:effectLst/>
              <a:latin typeface="Verdana" pitchFamily="34" charset="0"/>
              <a:ea typeface="Times New Roman" pitchFamily="18" charset="0"/>
              <a:cs typeface="Times New Roman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s-AR" sz="2400" b="1" dirty="0" smtClean="0">
              <a:solidFill>
                <a:srgbClr val="333333"/>
              </a:solidFill>
              <a:latin typeface="Verdana" pitchFamily="34" charset="0"/>
              <a:ea typeface="Times New Roman" pitchFamily="18" charset="0"/>
              <a:cs typeface="Times New Roman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AR" sz="2000" b="1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Verdana" pitchFamily="34" charset="0"/>
                <a:ea typeface="Times New Roman" pitchFamily="18" charset="0"/>
                <a:cs typeface="Times New Roman" pitchFamily="18" charset="0"/>
              </a:rPr>
              <a:t>Cristian L</a:t>
            </a:r>
            <a:r>
              <a:rPr kumimoji="0" lang="es-AR" sz="2000" b="1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alibri"/>
                <a:ea typeface="Times New Roman" pitchFamily="18" charset="0"/>
                <a:cs typeface="Times New Roman" pitchFamily="18" charset="0"/>
              </a:rPr>
              <a:t>ó</a:t>
            </a:r>
            <a:r>
              <a:rPr kumimoji="0" lang="es-AR" sz="2000" b="1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Verdana" pitchFamily="34" charset="0"/>
                <a:ea typeface="Times New Roman" pitchFamily="18" charset="0"/>
                <a:cs typeface="Times New Roman" pitchFamily="18" charset="0"/>
              </a:rPr>
              <a:t>pez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AR" sz="2000" b="1" dirty="0" smtClean="0">
                <a:solidFill>
                  <a:srgbClr val="333333"/>
                </a:solidFill>
                <a:latin typeface="Verdana" pitchFamily="34" charset="0"/>
                <a:ea typeface="Times New Roman" pitchFamily="18" charset="0"/>
                <a:cs typeface="Times New Roman" pitchFamily="18" charset="0"/>
                <a:hlinkClick r:id="rId3"/>
              </a:rPr>
              <a:t>cristian@hexacta.com</a:t>
            </a:r>
            <a:endParaRPr lang="es-AR" sz="2000" b="1" dirty="0" smtClean="0">
              <a:solidFill>
                <a:srgbClr val="333333"/>
              </a:solidFill>
              <a:latin typeface="Verdana" pitchFamily="34" charset="0"/>
              <a:ea typeface="Times New Roman" pitchFamily="18" charset="0"/>
              <a:cs typeface="Times New Roman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s-AR" b="1" dirty="0" smtClean="0">
              <a:solidFill>
                <a:srgbClr val="333333"/>
              </a:solidFill>
              <a:latin typeface="Verdana" pitchFamily="34" charset="0"/>
              <a:ea typeface="Times New Roman" pitchFamily="18" charset="0"/>
              <a:cs typeface="Times New Roman" pitchFamily="18" charset="0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s-AR" sz="2000" dirty="0" smtClean="0">
                <a:solidFill>
                  <a:srgbClr val="333333"/>
                </a:solidFill>
                <a:latin typeface="Verdana" pitchFamily="34" charset="0"/>
                <a:ea typeface="Times New Roman" pitchFamily="18" charset="0"/>
                <a:cs typeface="Times New Roman" pitchFamily="18" charset="0"/>
              </a:rPr>
              <a:t>Blog :</a:t>
            </a:r>
            <a:r>
              <a:rPr lang="es-AR" sz="2000" b="1" dirty="0" smtClean="0">
                <a:solidFill>
                  <a:srgbClr val="333333"/>
                </a:solidFill>
                <a:latin typeface="Verdana" pitchFamily="34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smtClean="0">
                <a:hlinkClick r:id="rId4"/>
              </a:rPr>
              <a:t>http://blog.hexacta.com/hat/</a:t>
            </a:r>
            <a:endParaRPr lang="en-US" sz="2000" dirty="0" smtClean="0"/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s-AR" sz="2000" dirty="0" err="1" smtClean="0">
                <a:solidFill>
                  <a:srgbClr val="333333"/>
                </a:solidFill>
                <a:latin typeface="Verdana" pitchFamily="34" charset="0"/>
                <a:ea typeface="Times New Roman" pitchFamily="18" charset="0"/>
                <a:cs typeface="Times New Roman" pitchFamily="18" charset="0"/>
              </a:rPr>
              <a:t>Twitter</a:t>
            </a:r>
            <a:r>
              <a:rPr lang="es-AR" sz="2000" dirty="0" smtClean="0">
                <a:solidFill>
                  <a:srgbClr val="333333"/>
                </a:solidFill>
                <a:latin typeface="Verdana" pitchFamily="34" charset="0"/>
                <a:ea typeface="Times New Roman" pitchFamily="18" charset="0"/>
                <a:cs typeface="Times New Roman" pitchFamily="18" charset="0"/>
              </a:rPr>
              <a:t> : </a:t>
            </a:r>
            <a:r>
              <a:rPr lang="en-US" sz="2000" dirty="0" smtClean="0">
                <a:hlinkClick r:id="rId5"/>
              </a:rPr>
              <a:t>http://twitter.com/Hexacta</a:t>
            </a:r>
            <a:endParaRPr lang="en-US" sz="2000" dirty="0" smtClean="0"/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b="1" dirty="0" smtClean="0">
                <a:solidFill>
                  <a:srgbClr val="333333"/>
                </a:solidFill>
                <a:latin typeface="Verdana" pitchFamily="34" charset="0"/>
                <a:ea typeface="Times New Roman" pitchFamily="18" charset="0"/>
                <a:cs typeface="Times New Roman" pitchFamily="18" charset="0"/>
              </a:rPr>
              <a:t>RRHH: </a:t>
            </a:r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hlinkClick r:id="rId6"/>
              </a:rPr>
              <a:t>rrhh@hexacta.com</a:t>
            </a:r>
            <a:endParaRPr lang="en-US" sz="20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0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endParaRPr lang="es-AR" sz="2000" b="1" dirty="0" smtClean="0">
              <a:solidFill>
                <a:srgbClr val="333333"/>
              </a:solidFill>
              <a:latin typeface="Verdana" pitchFamily="34" charset="0"/>
              <a:ea typeface="Times New Roman" pitchFamily="18" charset="0"/>
              <a:cs typeface="Times New Roman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AR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7" cstate="print"/>
          <a:srcRect l="65767" t="74444" r="17614" b="12677"/>
          <a:stretch>
            <a:fillRect/>
          </a:stretch>
        </p:blipFill>
        <p:spPr bwMode="auto">
          <a:xfrm>
            <a:off x="755576" y="5229200"/>
            <a:ext cx="3762054" cy="13792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Análisis – Atributos de calidad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268761"/>
            <a:ext cx="8424936" cy="5616624"/>
          </a:xfrm>
        </p:spPr>
        <p:txBody>
          <a:bodyPr>
            <a:normAutofit/>
          </a:bodyPr>
          <a:lstStyle/>
          <a:p>
            <a:pPr marL="173038" lvl="1">
              <a:buClrTx/>
              <a:buBlip>
                <a:blip r:embed="rId2"/>
              </a:buBlip>
            </a:pPr>
            <a:r>
              <a:rPr lang="es-ES_tradnl" sz="1800" dirty="0" smtClean="0"/>
              <a:t>Implementar solución de punto de venta y suite de aplicaciones web soporte (deposito, ADM, RRHH, ERP)</a:t>
            </a:r>
          </a:p>
          <a:p>
            <a:pPr marL="173038" lvl="1">
              <a:buClrTx/>
              <a:buBlip>
                <a:blip r:embed="rId2"/>
              </a:buBlip>
            </a:pPr>
            <a:endParaRPr lang="es-ES_tradnl" sz="1800" dirty="0" smtClean="0"/>
          </a:p>
          <a:p>
            <a:pPr marL="173038" lvl="1">
              <a:buClrTx/>
              <a:buBlip>
                <a:blip r:embed="rId2"/>
              </a:buBlip>
            </a:pPr>
            <a:r>
              <a:rPr lang="es-ES_tradnl" sz="1800" dirty="0" smtClean="0"/>
              <a:t>Mantener los beneficios de la solución tecnológica actual</a:t>
            </a:r>
          </a:p>
          <a:p>
            <a:pPr marL="401638" lvl="2">
              <a:buClrTx/>
              <a:buBlip>
                <a:blip r:embed="rId2"/>
              </a:buBlip>
            </a:pPr>
            <a:r>
              <a:rPr lang="es-ES_tradnl" sz="1800" dirty="0" smtClean="0"/>
              <a:t>Punto de venta online 100%</a:t>
            </a:r>
          </a:p>
          <a:p>
            <a:pPr marL="401638" lvl="2">
              <a:buClrTx/>
              <a:buBlip>
                <a:blip r:embed="rId2"/>
              </a:buBlip>
            </a:pPr>
            <a:r>
              <a:rPr lang="es-ES_tradnl" sz="1800" dirty="0" smtClean="0"/>
              <a:t>Tiempos de respuesta adecuados, aún en picos de operación.</a:t>
            </a:r>
          </a:p>
          <a:p>
            <a:pPr marL="401638" lvl="2">
              <a:buClrTx/>
              <a:buBlip>
                <a:blip r:embed="rId2"/>
              </a:buBlip>
            </a:pPr>
            <a:r>
              <a:rPr lang="es-ES_tradnl" sz="1800" dirty="0" smtClean="0"/>
              <a:t>Sistema centralizado., Mínimas caídas (empíricas)</a:t>
            </a:r>
          </a:p>
          <a:p>
            <a:pPr marL="401638" lvl="2">
              <a:buClrTx/>
              <a:buBlip>
                <a:blip r:embed="rId2"/>
              </a:buBlip>
            </a:pPr>
            <a:r>
              <a:rPr lang="es-ES_tradnl" sz="1800" dirty="0" smtClean="0"/>
              <a:t>Tiempos de desarrollo que soporten cambios críticos en tiempos razonables</a:t>
            </a:r>
          </a:p>
          <a:p>
            <a:pPr marL="401638" lvl="2">
              <a:buClrTx/>
              <a:buBlip>
                <a:blip r:embed="rId2"/>
              </a:buBlip>
            </a:pPr>
            <a:r>
              <a:rPr lang="es-ES_tradnl" sz="1800" dirty="0" smtClean="0"/>
              <a:t>Bajo requerimiento de ancho de banda entre las sucursales y el </a:t>
            </a:r>
            <a:r>
              <a:rPr lang="es-ES_tradnl" sz="1800" dirty="0" err="1" smtClean="0"/>
              <a:t>datacenter</a:t>
            </a:r>
            <a:r>
              <a:rPr lang="es-ES_tradnl" sz="1800" dirty="0" smtClean="0"/>
              <a:t>.</a:t>
            </a:r>
          </a:p>
          <a:p>
            <a:pPr marL="401638" lvl="2">
              <a:buClrTx/>
              <a:buNone/>
            </a:pPr>
            <a:endParaRPr lang="es-ES_tradnl" sz="1800" dirty="0" smtClean="0"/>
          </a:p>
          <a:p>
            <a:pPr marL="173038" lvl="1">
              <a:buClrTx/>
              <a:buBlip>
                <a:blip r:embed="rId2"/>
              </a:buBlip>
            </a:pPr>
            <a:r>
              <a:rPr lang="es-ES_tradnl" sz="1800" dirty="0" smtClean="0"/>
              <a:t>Actualizar la tecnología utilizada</a:t>
            </a:r>
          </a:p>
          <a:p>
            <a:pPr marL="401638" lvl="2">
              <a:buClrTx/>
              <a:buBlip>
                <a:blip r:embed="rId2"/>
              </a:buBlip>
            </a:pPr>
            <a:r>
              <a:rPr lang="es-ES_tradnl" sz="1800" dirty="0" smtClean="0"/>
              <a:t>Eliminar la dependencia tecnológica actual</a:t>
            </a:r>
          </a:p>
          <a:p>
            <a:pPr marL="401638" lvl="2">
              <a:buClrTx/>
              <a:buBlip>
                <a:blip r:embed="rId2"/>
              </a:buBlip>
            </a:pPr>
            <a:r>
              <a:rPr lang="es-ES_tradnl" sz="1800" dirty="0" smtClean="0"/>
              <a:t>Facilitar la obtención de desarrolladores en el mercado.</a:t>
            </a:r>
          </a:p>
          <a:p>
            <a:pPr marL="401638" lvl="2">
              <a:buClrTx/>
              <a:buBlip>
                <a:blip r:embed="rId2"/>
              </a:buBlip>
            </a:pPr>
            <a:endParaRPr lang="es-ES_tradnl" sz="1800" dirty="0" smtClean="0"/>
          </a:p>
          <a:p>
            <a:pPr marL="173038" lvl="1">
              <a:buClrTx/>
              <a:buBlip>
                <a:blip r:embed="rId2"/>
              </a:buBlip>
            </a:pPr>
            <a:r>
              <a:rPr lang="es-ES_tradnl" sz="1800" dirty="0" smtClean="0"/>
              <a:t>Permitir la convivencia de nuevas tecnologías con las existentes facilitando una migración paulatina </a:t>
            </a:r>
          </a:p>
          <a:p>
            <a:endParaRPr lang="en-US" sz="18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AR" dirty="0" smtClean="0"/>
              <a:t>Objetivos de negocio – Arquitectura  inicial</a:t>
            </a:r>
            <a:endParaRPr lang="en-US" dirty="0"/>
          </a:p>
        </p:txBody>
      </p:sp>
      <p:grpSp>
        <p:nvGrpSpPr>
          <p:cNvPr id="5" name="Group 13"/>
          <p:cNvGrpSpPr>
            <a:grpSpLocks/>
          </p:cNvGrpSpPr>
          <p:nvPr/>
        </p:nvGrpSpPr>
        <p:grpSpPr bwMode="auto">
          <a:xfrm>
            <a:off x="5868144" y="285750"/>
            <a:ext cx="2571750" cy="642938"/>
            <a:chOff x="6143625" y="285728"/>
            <a:chExt cx="2571761" cy="642942"/>
          </a:xfrm>
        </p:grpSpPr>
        <p:sp>
          <p:nvSpPr>
            <p:cNvPr id="6" name="Rounded Rectangle 5"/>
            <p:cNvSpPr/>
            <p:nvPr/>
          </p:nvSpPr>
          <p:spPr bwMode="auto">
            <a:xfrm>
              <a:off x="6143625" y="285728"/>
              <a:ext cx="428627" cy="285752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600"/>
            </a:p>
          </p:txBody>
        </p:sp>
        <p:sp>
          <p:nvSpPr>
            <p:cNvPr id="7" name="Rounded Rectangle 6"/>
            <p:cNvSpPr/>
            <p:nvPr/>
          </p:nvSpPr>
          <p:spPr bwMode="auto">
            <a:xfrm>
              <a:off x="6858003" y="285728"/>
              <a:ext cx="428627" cy="285752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600"/>
            </a:p>
          </p:txBody>
        </p:sp>
        <p:sp>
          <p:nvSpPr>
            <p:cNvPr id="8" name="Rounded Rectangle 7"/>
            <p:cNvSpPr/>
            <p:nvPr/>
          </p:nvSpPr>
          <p:spPr bwMode="auto">
            <a:xfrm>
              <a:off x="7569206" y="285728"/>
              <a:ext cx="428627" cy="285752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600"/>
            </a:p>
          </p:txBody>
        </p:sp>
        <p:sp>
          <p:nvSpPr>
            <p:cNvPr id="9" name="Right Arrow 8"/>
            <p:cNvSpPr/>
            <p:nvPr/>
          </p:nvSpPr>
          <p:spPr bwMode="auto">
            <a:xfrm>
              <a:off x="6643690" y="485754"/>
              <a:ext cx="142876" cy="157164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0" name="Rounded Rectangle 9"/>
            <p:cNvSpPr/>
            <p:nvPr/>
          </p:nvSpPr>
          <p:spPr bwMode="auto">
            <a:xfrm>
              <a:off x="8286759" y="285728"/>
              <a:ext cx="428627" cy="285752"/>
            </a:xfrm>
            <a:prstGeom prst="round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600"/>
            </a:p>
          </p:txBody>
        </p:sp>
        <p:sp>
          <p:nvSpPr>
            <p:cNvPr id="11" name="Rounded Rectangle 10"/>
            <p:cNvSpPr/>
            <p:nvPr/>
          </p:nvSpPr>
          <p:spPr bwMode="auto">
            <a:xfrm>
              <a:off x="6143625" y="642918"/>
              <a:ext cx="428627" cy="285752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600"/>
            </a:p>
          </p:txBody>
        </p:sp>
        <p:sp>
          <p:nvSpPr>
            <p:cNvPr id="12" name="Rounded Rectangle 11"/>
            <p:cNvSpPr/>
            <p:nvPr/>
          </p:nvSpPr>
          <p:spPr bwMode="auto">
            <a:xfrm>
              <a:off x="6858003" y="642918"/>
              <a:ext cx="428627" cy="285752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600"/>
            </a:p>
          </p:txBody>
        </p:sp>
        <p:sp>
          <p:nvSpPr>
            <p:cNvPr id="13" name="Rounded Rectangle 12"/>
            <p:cNvSpPr/>
            <p:nvPr/>
          </p:nvSpPr>
          <p:spPr bwMode="auto">
            <a:xfrm>
              <a:off x="7569206" y="642918"/>
              <a:ext cx="428627" cy="285752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600"/>
            </a:p>
          </p:txBody>
        </p:sp>
        <p:sp>
          <p:nvSpPr>
            <p:cNvPr id="14" name="Rounded Rectangle 13"/>
            <p:cNvSpPr/>
            <p:nvPr/>
          </p:nvSpPr>
          <p:spPr bwMode="auto">
            <a:xfrm>
              <a:off x="8286759" y="642918"/>
              <a:ext cx="428627" cy="285752"/>
            </a:xfrm>
            <a:prstGeom prst="round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600"/>
            </a:p>
          </p:txBody>
        </p:sp>
        <p:sp>
          <p:nvSpPr>
            <p:cNvPr id="15" name="Right Arrow 14"/>
            <p:cNvSpPr/>
            <p:nvPr/>
          </p:nvSpPr>
          <p:spPr bwMode="auto">
            <a:xfrm>
              <a:off x="7358068" y="500042"/>
              <a:ext cx="142876" cy="157163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6" name="Right Arrow 15"/>
            <p:cNvSpPr/>
            <p:nvPr/>
          </p:nvSpPr>
          <p:spPr bwMode="auto">
            <a:xfrm>
              <a:off x="8072446" y="500042"/>
              <a:ext cx="142876" cy="157163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AR" dirty="0" smtClean="0"/>
              <a:t>Análisis – Atributos de calidad</a:t>
            </a:r>
            <a:endParaRPr lang="en-US" dirty="0" smtClean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76250" y="639763"/>
            <a:ext cx="8448675" cy="228600"/>
          </a:xfrm>
        </p:spPr>
        <p:txBody>
          <a:bodyPr rtlCol="0"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s-AR" dirty="0" smtClean="0"/>
              <a:t>Escenarios identificados</a:t>
            </a:r>
            <a:endParaRPr lang="en-US" dirty="0"/>
          </a:p>
        </p:txBody>
      </p:sp>
      <p:sp>
        <p:nvSpPr>
          <p:cNvPr id="38" name="Content Placeholder 5"/>
          <p:cNvSpPr>
            <a:spLocks noGrp="1"/>
          </p:cNvSpPr>
          <p:nvPr>
            <p:ph idx="1"/>
          </p:nvPr>
        </p:nvSpPr>
        <p:spPr>
          <a:xfrm>
            <a:off x="722313" y="1419225"/>
            <a:ext cx="7888287" cy="5438775"/>
          </a:xfrm>
        </p:spPr>
        <p:txBody>
          <a:bodyPr>
            <a:normAutofit lnSpcReduction="10000"/>
          </a:bodyPr>
          <a:lstStyle/>
          <a:p>
            <a:pPr marL="342900" lvl="1" indent="-342900">
              <a:lnSpc>
                <a:spcPct val="150000"/>
              </a:lnSpc>
              <a:buClrTx/>
              <a:buFont typeface="+mj-lt"/>
              <a:buAutoNum type="arabicPeriod"/>
            </a:pPr>
            <a:r>
              <a:rPr lang="es-ES_tradnl" sz="1600" dirty="0" smtClean="0"/>
              <a:t>El </a:t>
            </a:r>
            <a:r>
              <a:rPr lang="es-ES_tradnl" sz="1600" dirty="0"/>
              <a:t>requerimiento de ancho de banda entre las sucursales y el </a:t>
            </a:r>
            <a:r>
              <a:rPr lang="es-ES_tradnl" sz="1600" dirty="0" err="1"/>
              <a:t>datacenter</a:t>
            </a:r>
            <a:r>
              <a:rPr lang="es-ES_tradnl" sz="1600" dirty="0"/>
              <a:t> no debe exceder 1 </a:t>
            </a:r>
            <a:r>
              <a:rPr lang="es-ES_tradnl" sz="1600" dirty="0" err="1"/>
              <a:t>mb</a:t>
            </a:r>
            <a:r>
              <a:rPr lang="es-ES_tradnl" sz="1600" dirty="0"/>
              <a:t>. </a:t>
            </a:r>
            <a:r>
              <a:rPr lang="es-ES_tradnl" sz="1600" b="1" dirty="0"/>
              <a:t>[eficiencia - desempeño en recursos]</a:t>
            </a:r>
          </a:p>
          <a:p>
            <a:pPr marL="342900" lvl="1" indent="-342900">
              <a:lnSpc>
                <a:spcPct val="150000"/>
              </a:lnSpc>
              <a:buClrTx/>
              <a:buFont typeface="+mj-lt"/>
              <a:buAutoNum type="arabicPeriod"/>
            </a:pPr>
            <a:r>
              <a:rPr lang="es-ES_tradnl" sz="1600" dirty="0" smtClean="0"/>
              <a:t>La aplicación desktop debe operar online </a:t>
            </a:r>
            <a:r>
              <a:rPr lang="es-ES_tradnl" sz="1600" b="1" dirty="0" smtClean="0"/>
              <a:t>[funcionalidad </a:t>
            </a:r>
            <a:r>
              <a:rPr lang="es-ES_tradnl" sz="1600" b="1" dirty="0"/>
              <a:t>- exactitud]</a:t>
            </a:r>
          </a:p>
          <a:p>
            <a:pPr marL="342900" lvl="1" indent="-342900">
              <a:lnSpc>
                <a:spcPct val="150000"/>
              </a:lnSpc>
              <a:buClrTx/>
              <a:buFont typeface="+mj-lt"/>
              <a:buAutoNum type="arabicPeriod"/>
            </a:pPr>
            <a:r>
              <a:rPr lang="es-ES_tradnl" sz="1600" dirty="0" smtClean="0"/>
              <a:t>Debe </a:t>
            </a:r>
            <a:r>
              <a:rPr lang="es-ES_tradnl" sz="1600" dirty="0"/>
              <a:t>ser sencillo encontrar personal que desarrolle y mantenga aplicaciones en la nueva arquitectura. </a:t>
            </a:r>
            <a:r>
              <a:rPr lang="es-ES_tradnl" sz="1600" b="1" dirty="0"/>
              <a:t>[</a:t>
            </a:r>
            <a:r>
              <a:rPr lang="es-ES_tradnl" sz="1600" b="1" dirty="0" err="1"/>
              <a:t>mantenibilidad</a:t>
            </a:r>
            <a:r>
              <a:rPr lang="es-ES_tradnl" sz="1600" b="1" dirty="0"/>
              <a:t>]</a:t>
            </a:r>
          </a:p>
          <a:p>
            <a:pPr marL="342900" lvl="1" indent="-342900">
              <a:lnSpc>
                <a:spcPct val="150000"/>
              </a:lnSpc>
              <a:buClrTx/>
              <a:buFont typeface="+mj-lt"/>
              <a:buAutoNum type="arabicPeriod"/>
            </a:pPr>
            <a:r>
              <a:rPr lang="es-ES_tradnl" sz="1600" dirty="0" smtClean="0"/>
              <a:t>Los usuarios deben </a:t>
            </a:r>
            <a:r>
              <a:rPr lang="es-ES_tradnl" sz="1600" dirty="0"/>
              <a:t>poder realizar sus tareas con rapidez utilizando únicamente el teclado. </a:t>
            </a:r>
            <a:r>
              <a:rPr lang="es-ES_tradnl" sz="1600" b="1" dirty="0"/>
              <a:t>[eficiencia – desempeño en tiempo / usabilidad - operatividad]</a:t>
            </a:r>
          </a:p>
          <a:p>
            <a:pPr marL="342900" lvl="1" indent="-342900">
              <a:lnSpc>
                <a:spcPct val="150000"/>
              </a:lnSpc>
              <a:buClrTx/>
              <a:buFont typeface="+mj-lt"/>
              <a:buAutoNum type="arabicPeriod"/>
            </a:pPr>
            <a:r>
              <a:rPr lang="es-ES_tradnl" sz="1600" dirty="0" smtClean="0"/>
              <a:t>Las </a:t>
            </a:r>
            <a:r>
              <a:rPr lang="es-ES_tradnl" sz="1600" dirty="0"/>
              <a:t>operaciones de venta no pueden verse jamás afectadas por el fallos en el funcionamiento del sistema. </a:t>
            </a:r>
            <a:r>
              <a:rPr lang="es-ES_tradnl" sz="1600" b="1" dirty="0"/>
              <a:t>[confiabilidad]</a:t>
            </a:r>
          </a:p>
          <a:p>
            <a:pPr marL="342900" lvl="1" indent="-342900">
              <a:lnSpc>
                <a:spcPct val="150000"/>
              </a:lnSpc>
              <a:buClrTx/>
              <a:buFont typeface="+mj-lt"/>
              <a:buAutoNum type="arabicPeriod"/>
            </a:pPr>
            <a:r>
              <a:rPr lang="es-ES_tradnl" sz="1600" dirty="0" smtClean="0"/>
              <a:t>Ciertas </a:t>
            </a:r>
            <a:r>
              <a:rPr lang="es-ES_tradnl" sz="1600" dirty="0"/>
              <a:t>aplicaciones deben soportar que se trabaje con ellas durante las 24 horas para permitir turnos </a:t>
            </a:r>
            <a:r>
              <a:rPr lang="es-ES_tradnl" sz="1600" dirty="0" smtClean="0"/>
              <a:t>rotativos. </a:t>
            </a:r>
            <a:r>
              <a:rPr lang="es-ES_tradnl" sz="1600" b="1" dirty="0"/>
              <a:t>[eficiencia]  </a:t>
            </a:r>
          </a:p>
          <a:p>
            <a:pPr marL="342900" lvl="1" indent="-342900">
              <a:lnSpc>
                <a:spcPct val="150000"/>
              </a:lnSpc>
              <a:buClrTx/>
              <a:buFont typeface="+mj-lt"/>
              <a:buAutoNum type="arabicPeriod"/>
            </a:pPr>
            <a:r>
              <a:rPr lang="es-ES_tradnl" sz="1600" dirty="0" smtClean="0"/>
              <a:t>La </a:t>
            </a:r>
            <a:r>
              <a:rPr lang="es-ES_tradnl" sz="1600" dirty="0"/>
              <a:t>arquitectura debe permitir acompañar el crecimiento del negocio sin degradar la performance con costos de hardware progresivos y proporcionales. </a:t>
            </a:r>
            <a:r>
              <a:rPr lang="es-ES_tradnl" sz="1600" b="1" dirty="0"/>
              <a:t>[portabilidad - adaptabilidad]</a:t>
            </a:r>
          </a:p>
        </p:txBody>
      </p:sp>
      <p:grpSp>
        <p:nvGrpSpPr>
          <p:cNvPr id="2" name="Group 36"/>
          <p:cNvGrpSpPr>
            <a:grpSpLocks/>
          </p:cNvGrpSpPr>
          <p:nvPr/>
        </p:nvGrpSpPr>
        <p:grpSpPr bwMode="auto">
          <a:xfrm>
            <a:off x="6143625" y="285750"/>
            <a:ext cx="2571750" cy="642938"/>
            <a:chOff x="6143625" y="285728"/>
            <a:chExt cx="2571761" cy="642942"/>
          </a:xfrm>
        </p:grpSpPr>
        <p:sp>
          <p:nvSpPr>
            <p:cNvPr id="39" name="Rounded Rectangle 38"/>
            <p:cNvSpPr/>
            <p:nvPr/>
          </p:nvSpPr>
          <p:spPr bwMode="auto">
            <a:xfrm>
              <a:off x="6143625" y="285728"/>
              <a:ext cx="428627" cy="285752"/>
            </a:xfrm>
            <a:prstGeom prst="round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600" dirty="0"/>
            </a:p>
          </p:txBody>
        </p:sp>
        <p:sp>
          <p:nvSpPr>
            <p:cNvPr id="40" name="Rounded Rectangle 39"/>
            <p:cNvSpPr/>
            <p:nvPr/>
          </p:nvSpPr>
          <p:spPr bwMode="auto">
            <a:xfrm>
              <a:off x="6858003" y="285728"/>
              <a:ext cx="428627" cy="28575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600" dirty="0"/>
            </a:p>
          </p:txBody>
        </p:sp>
        <p:sp>
          <p:nvSpPr>
            <p:cNvPr id="41" name="Rounded Rectangle 40"/>
            <p:cNvSpPr/>
            <p:nvPr/>
          </p:nvSpPr>
          <p:spPr bwMode="auto">
            <a:xfrm>
              <a:off x="7569206" y="285728"/>
              <a:ext cx="428627" cy="285752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600" dirty="0"/>
            </a:p>
          </p:txBody>
        </p:sp>
        <p:sp>
          <p:nvSpPr>
            <p:cNvPr id="42" name="Right Arrow 41"/>
            <p:cNvSpPr/>
            <p:nvPr/>
          </p:nvSpPr>
          <p:spPr bwMode="auto">
            <a:xfrm>
              <a:off x="6643690" y="485754"/>
              <a:ext cx="142876" cy="157164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43" name="Rounded Rectangle 42"/>
            <p:cNvSpPr/>
            <p:nvPr/>
          </p:nvSpPr>
          <p:spPr bwMode="auto">
            <a:xfrm>
              <a:off x="8286759" y="285728"/>
              <a:ext cx="428627" cy="285752"/>
            </a:xfrm>
            <a:prstGeom prst="round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600" dirty="0"/>
            </a:p>
          </p:txBody>
        </p:sp>
        <p:sp>
          <p:nvSpPr>
            <p:cNvPr id="44" name="Rounded Rectangle 43"/>
            <p:cNvSpPr/>
            <p:nvPr/>
          </p:nvSpPr>
          <p:spPr bwMode="auto">
            <a:xfrm>
              <a:off x="6143625" y="642918"/>
              <a:ext cx="428627" cy="285752"/>
            </a:xfrm>
            <a:prstGeom prst="round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600" dirty="0"/>
            </a:p>
          </p:txBody>
        </p:sp>
        <p:sp>
          <p:nvSpPr>
            <p:cNvPr id="45" name="Rounded Rectangle 44"/>
            <p:cNvSpPr/>
            <p:nvPr/>
          </p:nvSpPr>
          <p:spPr bwMode="auto">
            <a:xfrm>
              <a:off x="6858003" y="642918"/>
              <a:ext cx="428627" cy="285752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600" dirty="0"/>
            </a:p>
          </p:txBody>
        </p:sp>
        <p:sp>
          <p:nvSpPr>
            <p:cNvPr id="46" name="Rounded Rectangle 45"/>
            <p:cNvSpPr/>
            <p:nvPr/>
          </p:nvSpPr>
          <p:spPr bwMode="auto">
            <a:xfrm>
              <a:off x="7569206" y="642918"/>
              <a:ext cx="428627" cy="285752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600" dirty="0"/>
            </a:p>
          </p:txBody>
        </p:sp>
        <p:sp>
          <p:nvSpPr>
            <p:cNvPr id="47" name="Rounded Rectangle 46"/>
            <p:cNvSpPr/>
            <p:nvPr/>
          </p:nvSpPr>
          <p:spPr bwMode="auto">
            <a:xfrm>
              <a:off x="8286759" y="642918"/>
              <a:ext cx="428627" cy="285752"/>
            </a:xfrm>
            <a:prstGeom prst="round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600" dirty="0"/>
            </a:p>
          </p:txBody>
        </p:sp>
        <p:sp>
          <p:nvSpPr>
            <p:cNvPr id="48" name="Right Arrow 47"/>
            <p:cNvSpPr/>
            <p:nvPr/>
          </p:nvSpPr>
          <p:spPr bwMode="auto">
            <a:xfrm>
              <a:off x="7358068" y="500042"/>
              <a:ext cx="142876" cy="157163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49" name="Right Arrow 48"/>
            <p:cNvSpPr/>
            <p:nvPr/>
          </p:nvSpPr>
          <p:spPr bwMode="auto">
            <a:xfrm>
              <a:off x="8072446" y="500042"/>
              <a:ext cx="142876" cy="157163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F54B1-5C76-4AD1-9017-DEB9004F4194}" type="slidenum">
              <a:rPr lang="es-AR" smtClean="0"/>
              <a:pPr/>
              <a:t>7</a:t>
            </a:fld>
            <a:endParaRPr lang="es-AR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AR" smtClean="0"/>
              <a:t>Análisis – Atributos de calidad</a:t>
            </a:r>
            <a:endParaRPr lang="en-US" smtClean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76250" y="639763"/>
            <a:ext cx="8448675" cy="228600"/>
          </a:xfrm>
        </p:spPr>
        <p:txBody>
          <a:bodyPr rtlCol="0"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s-AR" dirty="0" smtClean="0"/>
              <a:t>Escenarios identificados  (cont.)</a:t>
            </a:r>
            <a:endParaRPr lang="en-US" dirty="0"/>
          </a:p>
        </p:txBody>
      </p:sp>
      <p:sp>
        <p:nvSpPr>
          <p:cNvPr id="16389" name="Content Placeholder 5"/>
          <p:cNvSpPr>
            <a:spLocks noGrp="1"/>
          </p:cNvSpPr>
          <p:nvPr>
            <p:ph idx="1"/>
          </p:nvPr>
        </p:nvSpPr>
        <p:spPr>
          <a:xfrm>
            <a:off x="722313" y="1419225"/>
            <a:ext cx="7888287" cy="5178127"/>
          </a:xfrm>
        </p:spPr>
        <p:txBody>
          <a:bodyPr>
            <a:normAutofit lnSpcReduction="10000"/>
          </a:bodyPr>
          <a:lstStyle/>
          <a:p>
            <a:pPr marL="342900" lvl="1" indent="-342900">
              <a:lnSpc>
                <a:spcPct val="150000"/>
              </a:lnSpc>
              <a:buClrTx/>
              <a:buFont typeface="+mj-lt"/>
              <a:buAutoNum type="arabicPeriod" startAt="8"/>
            </a:pPr>
            <a:r>
              <a:rPr lang="es-ES_tradnl" sz="1600" dirty="0" smtClean="0"/>
              <a:t>Ciertas </a:t>
            </a:r>
            <a:r>
              <a:rPr lang="es-ES_tradnl" sz="1600" dirty="0"/>
              <a:t>modificaciones </a:t>
            </a:r>
            <a:r>
              <a:rPr lang="es-ES_tradnl" sz="1600" dirty="0" smtClean="0"/>
              <a:t>deben </a:t>
            </a:r>
            <a:r>
              <a:rPr lang="es-ES_tradnl" sz="1600" dirty="0"/>
              <a:t>poder hacerse rápidamente </a:t>
            </a:r>
            <a:r>
              <a:rPr lang="es-ES_tradnl" sz="1600" b="1" dirty="0" smtClean="0"/>
              <a:t>[</a:t>
            </a:r>
            <a:r>
              <a:rPr lang="es-ES_tradnl" sz="1600" b="1" dirty="0" err="1"/>
              <a:t>mantenibilidad</a:t>
            </a:r>
            <a:r>
              <a:rPr lang="es-ES_tradnl" sz="1600" b="1" dirty="0"/>
              <a:t>]</a:t>
            </a:r>
          </a:p>
          <a:p>
            <a:pPr marL="342900" lvl="1" indent="-342900">
              <a:lnSpc>
                <a:spcPct val="150000"/>
              </a:lnSpc>
              <a:buClrTx/>
              <a:buFont typeface="+mj-lt"/>
              <a:buAutoNum type="arabicPeriod" startAt="8"/>
            </a:pPr>
            <a:r>
              <a:rPr lang="es-ES_tradnl" sz="1600" dirty="0" smtClean="0"/>
              <a:t>La </a:t>
            </a:r>
            <a:r>
              <a:rPr lang="es-ES_tradnl" sz="1600" dirty="0"/>
              <a:t>administración de la seguridad debe ser centralizada</a:t>
            </a:r>
            <a:r>
              <a:rPr lang="es-ES_tradnl" sz="1600" b="1" dirty="0"/>
              <a:t>. [funcionalidad – exactitud]</a:t>
            </a:r>
          </a:p>
          <a:p>
            <a:pPr marL="342900" lvl="1" indent="-342900">
              <a:lnSpc>
                <a:spcPct val="150000"/>
              </a:lnSpc>
              <a:buClrTx/>
              <a:buFont typeface="+mj-lt"/>
              <a:buAutoNum type="arabicPeriod" startAt="8"/>
            </a:pPr>
            <a:r>
              <a:rPr lang="es-ES_tradnl" sz="1600" dirty="0" smtClean="0"/>
              <a:t>Debe </a:t>
            </a:r>
            <a:r>
              <a:rPr lang="es-ES_tradnl" sz="1600" dirty="0"/>
              <a:t>ser simple encontrar información en los </a:t>
            </a:r>
            <a:r>
              <a:rPr lang="es-ES_tradnl" sz="1600" dirty="0" err="1"/>
              <a:t>logs</a:t>
            </a:r>
            <a:r>
              <a:rPr lang="es-ES_tradnl" sz="1600" dirty="0"/>
              <a:t> y esa información debe ser de fácil entendimiento. </a:t>
            </a:r>
            <a:r>
              <a:rPr lang="es-ES_tradnl" sz="1600" b="1" dirty="0"/>
              <a:t>[</a:t>
            </a:r>
            <a:r>
              <a:rPr lang="es-ES_tradnl" sz="1600" b="1" dirty="0" err="1"/>
              <a:t>mantenibilidad</a:t>
            </a:r>
            <a:r>
              <a:rPr lang="es-ES_tradnl" sz="1600" b="1" dirty="0"/>
              <a:t> – facilidad de análisis]</a:t>
            </a:r>
          </a:p>
          <a:p>
            <a:pPr marL="342900" lvl="1" indent="-342900">
              <a:lnSpc>
                <a:spcPct val="150000"/>
              </a:lnSpc>
              <a:buClrTx/>
              <a:buFont typeface="+mj-lt"/>
              <a:buAutoNum type="arabicPeriod" startAt="8"/>
            </a:pPr>
            <a:r>
              <a:rPr lang="es-ES_tradnl" sz="1600" dirty="0" smtClean="0"/>
              <a:t>El </a:t>
            </a:r>
            <a:r>
              <a:rPr lang="es-ES_tradnl" sz="1600" dirty="0"/>
              <a:t>desarrollo de nuevas aplicaciones debe estar estandarizado. </a:t>
            </a:r>
            <a:r>
              <a:rPr lang="es-ES_tradnl" sz="1600" b="1" dirty="0"/>
              <a:t>[</a:t>
            </a:r>
            <a:r>
              <a:rPr lang="es-ES_tradnl" sz="1600" b="1" dirty="0" err="1"/>
              <a:t>mantenibilidad</a:t>
            </a:r>
            <a:r>
              <a:rPr lang="es-ES_tradnl" sz="1600" b="1" dirty="0"/>
              <a:t>]</a:t>
            </a:r>
          </a:p>
          <a:p>
            <a:pPr marL="342900" lvl="1" indent="-342900">
              <a:lnSpc>
                <a:spcPct val="150000"/>
              </a:lnSpc>
              <a:buClrTx/>
              <a:buFont typeface="+mj-lt"/>
              <a:buAutoNum type="arabicPeriod" startAt="8"/>
            </a:pPr>
            <a:r>
              <a:rPr lang="es-ES_tradnl" sz="1600" dirty="0" smtClean="0"/>
              <a:t>El </a:t>
            </a:r>
            <a:r>
              <a:rPr lang="es-ES_tradnl" sz="1600" dirty="0"/>
              <a:t>proceso de desarrollo y despliegue debe estar formalizado y estandarizado. </a:t>
            </a:r>
            <a:r>
              <a:rPr lang="es-ES_tradnl" sz="1600" b="1" dirty="0"/>
              <a:t>[</a:t>
            </a:r>
            <a:r>
              <a:rPr lang="es-ES_tradnl" sz="1600" b="1" dirty="0" err="1"/>
              <a:t>mantenibilidad</a:t>
            </a:r>
            <a:r>
              <a:rPr lang="es-ES_tradnl" sz="1600" b="1" dirty="0"/>
              <a:t> / portabilidad – capacidad de instalación]</a:t>
            </a:r>
          </a:p>
          <a:p>
            <a:pPr marL="342900" lvl="1" indent="-342900">
              <a:lnSpc>
                <a:spcPct val="150000"/>
              </a:lnSpc>
              <a:buClrTx/>
              <a:buFont typeface="+mj-lt"/>
              <a:buAutoNum type="arabicPeriod" startAt="8"/>
            </a:pPr>
            <a:r>
              <a:rPr lang="es-ES_tradnl" sz="1600" dirty="0" smtClean="0"/>
              <a:t>Debe </a:t>
            </a:r>
            <a:r>
              <a:rPr lang="es-ES_tradnl" sz="1600" dirty="0"/>
              <a:t>permitir la coexistencia de nuevas aplicaciones con las </a:t>
            </a:r>
            <a:r>
              <a:rPr lang="es-ES_tradnl" sz="1600" dirty="0" smtClean="0"/>
              <a:t>actuales ( permitir </a:t>
            </a:r>
            <a:r>
              <a:rPr lang="es-ES_tradnl" sz="1600" dirty="0"/>
              <a:t>una migración </a:t>
            </a:r>
            <a:r>
              <a:rPr lang="es-ES_tradnl" sz="1600" dirty="0" smtClean="0"/>
              <a:t>paulatina) . </a:t>
            </a:r>
            <a:r>
              <a:rPr lang="es-ES_tradnl" sz="1600" b="1" dirty="0"/>
              <a:t>[</a:t>
            </a:r>
            <a:r>
              <a:rPr lang="es-ES_tradnl" sz="1600" b="1" dirty="0" smtClean="0"/>
              <a:t>funcionalidad-</a:t>
            </a:r>
            <a:r>
              <a:rPr lang="es-ES_tradnl" sz="1600" b="1" dirty="0" err="1" smtClean="0"/>
              <a:t>interoperatibidad</a:t>
            </a:r>
            <a:r>
              <a:rPr lang="es-ES_tradnl" sz="1600" b="1" dirty="0" smtClean="0"/>
              <a:t>-portabilidad– </a:t>
            </a:r>
            <a:r>
              <a:rPr lang="es-ES_tradnl" sz="1600" b="1" dirty="0"/>
              <a:t>coexistencia</a:t>
            </a:r>
            <a:r>
              <a:rPr lang="es-ES_tradnl" sz="1600" b="1" dirty="0" smtClean="0"/>
              <a:t>]</a:t>
            </a:r>
          </a:p>
          <a:p>
            <a:pPr marL="342900" lvl="1" indent="-342900">
              <a:lnSpc>
                <a:spcPct val="150000"/>
              </a:lnSpc>
              <a:buClrTx/>
              <a:buFont typeface="+mj-lt"/>
              <a:buAutoNum type="arabicPeriod" startAt="8"/>
            </a:pPr>
            <a:r>
              <a:rPr lang="es-ES_tradnl" sz="1600" dirty="0" smtClean="0"/>
              <a:t>Acceso </a:t>
            </a:r>
            <a:r>
              <a:rPr lang="es-ES_tradnl" sz="1600" dirty="0" err="1" smtClean="0"/>
              <a:t>mobile</a:t>
            </a:r>
            <a:r>
              <a:rPr lang="es-ES_tradnl" sz="1600" dirty="0" smtClean="0"/>
              <a:t> de las aplicaciones soporte </a:t>
            </a:r>
            <a:r>
              <a:rPr lang="es-ES_tradnl" sz="1600" dirty="0"/>
              <a:t>. </a:t>
            </a:r>
            <a:r>
              <a:rPr lang="es-ES_tradnl" sz="1600" b="1" dirty="0"/>
              <a:t>[</a:t>
            </a:r>
            <a:r>
              <a:rPr lang="es-ES_tradnl" sz="1600" b="1" dirty="0" smtClean="0"/>
              <a:t>portabilidad]</a:t>
            </a:r>
            <a:endParaRPr lang="es-ES_tradnl" sz="1600" dirty="0"/>
          </a:p>
          <a:p>
            <a:pPr marL="342900" lvl="1" indent="-342900">
              <a:lnSpc>
                <a:spcPct val="150000"/>
              </a:lnSpc>
              <a:buClrTx/>
              <a:buFont typeface="+mj-lt"/>
              <a:buAutoNum type="arabicPeriod" startAt="8"/>
            </a:pPr>
            <a:r>
              <a:rPr lang="es-ES_tradnl" sz="1600" dirty="0" smtClean="0"/>
              <a:t>La </a:t>
            </a:r>
            <a:r>
              <a:rPr lang="es-ES_tradnl" sz="1600" dirty="0"/>
              <a:t>base de datos debe ser Oracle. </a:t>
            </a:r>
            <a:r>
              <a:rPr lang="es-ES_tradnl" sz="1600" b="1" dirty="0"/>
              <a:t>[portabilidad – coexistencia]</a:t>
            </a:r>
          </a:p>
        </p:txBody>
      </p:sp>
      <p:grpSp>
        <p:nvGrpSpPr>
          <p:cNvPr id="2" name="Group 30"/>
          <p:cNvGrpSpPr>
            <a:grpSpLocks/>
          </p:cNvGrpSpPr>
          <p:nvPr/>
        </p:nvGrpSpPr>
        <p:grpSpPr bwMode="auto">
          <a:xfrm>
            <a:off x="6143625" y="285750"/>
            <a:ext cx="2571750" cy="642938"/>
            <a:chOff x="6143625" y="285728"/>
            <a:chExt cx="2571761" cy="642942"/>
          </a:xfrm>
        </p:grpSpPr>
        <p:sp>
          <p:nvSpPr>
            <p:cNvPr id="32" name="Rounded Rectangle 31"/>
            <p:cNvSpPr/>
            <p:nvPr/>
          </p:nvSpPr>
          <p:spPr bwMode="auto">
            <a:xfrm>
              <a:off x="6143625" y="285728"/>
              <a:ext cx="428627" cy="285752"/>
            </a:xfrm>
            <a:prstGeom prst="round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600" dirty="0"/>
            </a:p>
          </p:txBody>
        </p:sp>
        <p:sp>
          <p:nvSpPr>
            <p:cNvPr id="33" name="Rounded Rectangle 32"/>
            <p:cNvSpPr/>
            <p:nvPr/>
          </p:nvSpPr>
          <p:spPr bwMode="auto">
            <a:xfrm>
              <a:off x="6858003" y="285728"/>
              <a:ext cx="428627" cy="28575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600" dirty="0"/>
            </a:p>
          </p:txBody>
        </p:sp>
        <p:sp>
          <p:nvSpPr>
            <p:cNvPr id="34" name="Rounded Rectangle 33"/>
            <p:cNvSpPr/>
            <p:nvPr/>
          </p:nvSpPr>
          <p:spPr bwMode="auto">
            <a:xfrm>
              <a:off x="7569206" y="285728"/>
              <a:ext cx="428627" cy="285752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600" dirty="0"/>
            </a:p>
          </p:txBody>
        </p:sp>
        <p:sp>
          <p:nvSpPr>
            <p:cNvPr id="35" name="Right Arrow 34"/>
            <p:cNvSpPr/>
            <p:nvPr/>
          </p:nvSpPr>
          <p:spPr bwMode="auto">
            <a:xfrm>
              <a:off x="6643690" y="485754"/>
              <a:ext cx="142876" cy="157164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36" name="Rounded Rectangle 35"/>
            <p:cNvSpPr/>
            <p:nvPr/>
          </p:nvSpPr>
          <p:spPr bwMode="auto">
            <a:xfrm>
              <a:off x="8286759" y="285728"/>
              <a:ext cx="428627" cy="285752"/>
            </a:xfrm>
            <a:prstGeom prst="round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600" dirty="0"/>
            </a:p>
          </p:txBody>
        </p:sp>
        <p:sp>
          <p:nvSpPr>
            <p:cNvPr id="37" name="Rounded Rectangle 36"/>
            <p:cNvSpPr/>
            <p:nvPr/>
          </p:nvSpPr>
          <p:spPr bwMode="auto">
            <a:xfrm>
              <a:off x="6143625" y="642918"/>
              <a:ext cx="428627" cy="285752"/>
            </a:xfrm>
            <a:prstGeom prst="round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600" dirty="0"/>
            </a:p>
          </p:txBody>
        </p:sp>
        <p:sp>
          <p:nvSpPr>
            <p:cNvPr id="38" name="Rounded Rectangle 37"/>
            <p:cNvSpPr/>
            <p:nvPr/>
          </p:nvSpPr>
          <p:spPr bwMode="auto">
            <a:xfrm>
              <a:off x="6858003" y="642918"/>
              <a:ext cx="428627" cy="285752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600" dirty="0"/>
            </a:p>
          </p:txBody>
        </p:sp>
        <p:sp>
          <p:nvSpPr>
            <p:cNvPr id="39" name="Rounded Rectangle 38"/>
            <p:cNvSpPr/>
            <p:nvPr/>
          </p:nvSpPr>
          <p:spPr bwMode="auto">
            <a:xfrm>
              <a:off x="7569206" y="642918"/>
              <a:ext cx="428627" cy="285752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600" dirty="0"/>
            </a:p>
          </p:txBody>
        </p:sp>
        <p:sp>
          <p:nvSpPr>
            <p:cNvPr id="40" name="Rounded Rectangle 39"/>
            <p:cNvSpPr/>
            <p:nvPr/>
          </p:nvSpPr>
          <p:spPr bwMode="auto">
            <a:xfrm>
              <a:off x="8286759" y="642918"/>
              <a:ext cx="428627" cy="285752"/>
            </a:xfrm>
            <a:prstGeom prst="round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600" dirty="0"/>
            </a:p>
          </p:txBody>
        </p:sp>
        <p:sp>
          <p:nvSpPr>
            <p:cNvPr id="41" name="Right Arrow 40"/>
            <p:cNvSpPr/>
            <p:nvPr/>
          </p:nvSpPr>
          <p:spPr bwMode="auto">
            <a:xfrm>
              <a:off x="7358068" y="500042"/>
              <a:ext cx="142876" cy="157163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42" name="Right Arrow 41"/>
            <p:cNvSpPr/>
            <p:nvPr/>
          </p:nvSpPr>
          <p:spPr bwMode="auto">
            <a:xfrm>
              <a:off x="8072446" y="500042"/>
              <a:ext cx="142876" cy="157163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F54B1-5C76-4AD1-9017-DEB9004F4194}" type="slidenum">
              <a:rPr lang="es-AR" smtClean="0"/>
              <a:pPr/>
              <a:t>8</a:t>
            </a:fld>
            <a:endParaRPr lang="es-AR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AR" dirty="0" smtClean="0"/>
              <a:t>Arquitectura 1</a:t>
            </a:r>
            <a:endParaRPr lang="en-US" dirty="0" smtClean="0"/>
          </a:p>
        </p:txBody>
      </p:sp>
      <p:sp>
        <p:nvSpPr>
          <p:cNvPr id="15363" name="Content Placeholder 13"/>
          <p:cNvSpPr>
            <a:spLocks noGrp="1"/>
          </p:cNvSpPr>
          <p:nvPr>
            <p:ph sz="half" idx="1"/>
          </p:nvPr>
        </p:nvSpPr>
        <p:spPr>
          <a:xfrm>
            <a:off x="823913" y="1966913"/>
            <a:ext cx="2554287" cy="1604962"/>
          </a:xfrm>
        </p:spPr>
        <p:txBody>
          <a:bodyPr/>
          <a:lstStyle/>
          <a:p>
            <a:r>
              <a:rPr lang="es-AR" dirty="0"/>
              <a:t>Adecuación</a:t>
            </a:r>
          </a:p>
          <a:p>
            <a:r>
              <a:rPr lang="es-AR" dirty="0"/>
              <a:t>Exactitud</a:t>
            </a:r>
          </a:p>
          <a:p>
            <a:r>
              <a:rPr lang="es-AR" dirty="0"/>
              <a:t>Interoperabilidad</a:t>
            </a:r>
          </a:p>
          <a:p>
            <a:r>
              <a:rPr lang="es-AR" dirty="0"/>
              <a:t>Seguridad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76250" y="639763"/>
            <a:ext cx="8448675" cy="228600"/>
          </a:xfrm>
        </p:spPr>
        <p:txBody>
          <a:bodyPr rtlCol="0"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s-AR" dirty="0" smtClean="0"/>
              <a:t>Atributos de calidad priorizados</a:t>
            </a:r>
            <a:endParaRPr lang="en-US" dirty="0"/>
          </a:p>
        </p:txBody>
      </p:sp>
      <p:sp>
        <p:nvSpPr>
          <p:cNvPr id="15365" name="Content Placeholder 14"/>
          <p:cNvSpPr>
            <a:spLocks noGrp="1"/>
          </p:cNvSpPr>
          <p:nvPr>
            <p:ph sz="half" idx="15"/>
          </p:nvPr>
        </p:nvSpPr>
        <p:spPr>
          <a:xfrm>
            <a:off x="3490913" y="1966913"/>
            <a:ext cx="2554287" cy="1033462"/>
          </a:xfrm>
        </p:spPr>
        <p:txBody>
          <a:bodyPr/>
          <a:lstStyle/>
          <a:p>
            <a:r>
              <a:rPr lang="es-AR" dirty="0"/>
              <a:t>Madurez</a:t>
            </a:r>
          </a:p>
          <a:p>
            <a:r>
              <a:rPr lang="es-AR" dirty="0"/>
              <a:t>Recuperación</a:t>
            </a:r>
          </a:p>
          <a:p>
            <a:r>
              <a:rPr lang="es-AR" dirty="0"/>
              <a:t>Tolerancia a fallas</a:t>
            </a:r>
          </a:p>
        </p:txBody>
      </p:sp>
      <p:sp>
        <p:nvSpPr>
          <p:cNvPr id="15366" name="Content Placeholder 15"/>
          <p:cNvSpPr>
            <a:spLocks noGrp="1"/>
          </p:cNvSpPr>
          <p:nvPr>
            <p:ph sz="half" idx="16"/>
          </p:nvPr>
        </p:nvSpPr>
        <p:spPr>
          <a:xfrm>
            <a:off x="6157913" y="1966913"/>
            <a:ext cx="2554287" cy="1319212"/>
          </a:xfrm>
        </p:spPr>
        <p:txBody>
          <a:bodyPr/>
          <a:lstStyle/>
          <a:p>
            <a:r>
              <a:rPr lang="es-AR" dirty="0"/>
              <a:t>Facilidad de aprendizaje</a:t>
            </a:r>
          </a:p>
          <a:p>
            <a:r>
              <a:rPr lang="es-AR" dirty="0"/>
              <a:t>Facilidad de comprensión</a:t>
            </a:r>
          </a:p>
          <a:p>
            <a:r>
              <a:rPr lang="es-AR" dirty="0"/>
              <a:t>Operatividad</a:t>
            </a:r>
          </a:p>
          <a:p>
            <a:r>
              <a:rPr lang="es-AR" dirty="0"/>
              <a:t>Atracción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idx="17"/>
          </p:nvPr>
        </p:nvSpPr>
        <p:spPr>
          <a:xfrm>
            <a:off x="823913" y="1658938"/>
            <a:ext cx="2554287" cy="231775"/>
          </a:xfrm>
        </p:spPr>
        <p:txBody>
          <a:bodyPr rtlCol="0"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s-AR"/>
              <a:t>Funcionalidad</a:t>
            </a:r>
            <a:endParaRPr/>
          </a:p>
        </p:txBody>
      </p:sp>
      <p:sp>
        <p:nvSpPr>
          <p:cNvPr id="19" name="Text Placeholder 18"/>
          <p:cNvSpPr>
            <a:spLocks noGrp="1"/>
          </p:cNvSpPr>
          <p:nvPr>
            <p:ph type="body" idx="18"/>
          </p:nvPr>
        </p:nvSpPr>
        <p:spPr>
          <a:xfrm>
            <a:off x="3490913" y="1658938"/>
            <a:ext cx="2554287" cy="231775"/>
          </a:xfrm>
        </p:spPr>
        <p:txBody>
          <a:bodyPr rtlCol="0"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s-AR" dirty="0"/>
              <a:t>Confiabilidad</a:t>
            </a:r>
            <a:endParaRPr dirty="0"/>
          </a:p>
        </p:txBody>
      </p:sp>
      <p:sp>
        <p:nvSpPr>
          <p:cNvPr id="21" name="Text Placeholder 20"/>
          <p:cNvSpPr>
            <a:spLocks noGrp="1"/>
          </p:cNvSpPr>
          <p:nvPr>
            <p:ph type="body" idx="19"/>
          </p:nvPr>
        </p:nvSpPr>
        <p:spPr>
          <a:xfrm>
            <a:off x="6157913" y="1658938"/>
            <a:ext cx="2554287" cy="231775"/>
          </a:xfrm>
        </p:spPr>
        <p:txBody>
          <a:bodyPr rtlCol="0"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s-AR"/>
              <a:t>Usabilidad</a:t>
            </a:r>
            <a:endParaRPr/>
          </a:p>
        </p:txBody>
      </p:sp>
      <p:sp>
        <p:nvSpPr>
          <p:cNvPr id="15370" name="Content Placeholder 13"/>
          <p:cNvSpPr txBox="1">
            <a:spLocks/>
          </p:cNvSpPr>
          <p:nvPr/>
        </p:nvSpPr>
        <p:spPr bwMode="auto">
          <a:xfrm>
            <a:off x="785813" y="3951288"/>
            <a:ext cx="2554287" cy="835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73038" indent="-173038">
              <a:spcBef>
                <a:spcPct val="20000"/>
              </a:spcBef>
              <a:buFontTx/>
              <a:buBlip>
                <a:blip r:embed="rId2"/>
              </a:buBlip>
            </a:pPr>
            <a:r>
              <a:rPr lang="es-AR" sz="1500">
                <a:latin typeface="Helvetica 55 Roman"/>
              </a:rPr>
              <a:t>Desempeño en tiempo</a:t>
            </a:r>
          </a:p>
          <a:p>
            <a:pPr marL="173038" indent="-173038">
              <a:spcBef>
                <a:spcPct val="20000"/>
              </a:spcBef>
              <a:buFontTx/>
              <a:buBlip>
                <a:blip r:embed="rId2"/>
              </a:buBlip>
            </a:pPr>
            <a:r>
              <a:rPr lang="es-AR" sz="1500">
                <a:latin typeface="Helvetica 55 Roman"/>
              </a:rPr>
              <a:t>Desempeño en recursos</a:t>
            </a:r>
            <a:endParaRPr lang="en-US" sz="1500">
              <a:latin typeface="Helvetica 55 Roman"/>
            </a:endParaRPr>
          </a:p>
        </p:txBody>
      </p:sp>
      <p:sp>
        <p:nvSpPr>
          <p:cNvPr id="15371" name="Content Placeholder 14"/>
          <p:cNvSpPr txBox="1">
            <a:spLocks/>
          </p:cNvSpPr>
          <p:nvPr/>
        </p:nvSpPr>
        <p:spPr bwMode="auto">
          <a:xfrm>
            <a:off x="3452813" y="3951288"/>
            <a:ext cx="2554287" cy="1406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73038" indent="-173038">
              <a:spcBef>
                <a:spcPct val="20000"/>
              </a:spcBef>
              <a:buFontTx/>
              <a:buBlip>
                <a:blip r:embed="rId2"/>
              </a:buBlip>
            </a:pPr>
            <a:r>
              <a:rPr lang="es-AR" sz="1500">
                <a:latin typeface="Helvetica 55 Roman"/>
              </a:rPr>
              <a:t>Estabilidad</a:t>
            </a:r>
          </a:p>
          <a:p>
            <a:pPr marL="173038" indent="-173038">
              <a:spcBef>
                <a:spcPct val="20000"/>
              </a:spcBef>
              <a:buFontTx/>
              <a:buBlip>
                <a:blip r:embed="rId2"/>
              </a:buBlip>
            </a:pPr>
            <a:r>
              <a:rPr lang="es-AR" sz="1500">
                <a:latin typeface="Helvetica 55 Roman"/>
              </a:rPr>
              <a:t>Facilidad de análisis</a:t>
            </a:r>
          </a:p>
          <a:p>
            <a:pPr marL="173038" indent="-173038">
              <a:spcBef>
                <a:spcPct val="20000"/>
              </a:spcBef>
              <a:buFontTx/>
              <a:buBlip>
                <a:blip r:embed="rId2"/>
              </a:buBlip>
            </a:pPr>
            <a:r>
              <a:rPr lang="es-AR" sz="1500">
                <a:latin typeface="Helvetica 55 Roman"/>
              </a:rPr>
              <a:t>Facilidad de cambio</a:t>
            </a:r>
          </a:p>
          <a:p>
            <a:pPr marL="173038" indent="-173038">
              <a:spcBef>
                <a:spcPct val="20000"/>
              </a:spcBef>
              <a:buFontTx/>
              <a:buBlip>
                <a:blip r:embed="rId2"/>
              </a:buBlip>
            </a:pPr>
            <a:r>
              <a:rPr lang="es-AR" sz="1500">
                <a:latin typeface="Helvetica 55 Roman"/>
              </a:rPr>
              <a:t>Facilidad de pruebas</a:t>
            </a:r>
          </a:p>
          <a:p>
            <a:pPr marL="173038" indent="-173038">
              <a:spcBef>
                <a:spcPct val="20000"/>
              </a:spcBef>
              <a:buFontTx/>
              <a:buBlip>
                <a:blip r:embed="rId2"/>
              </a:buBlip>
            </a:pPr>
            <a:endParaRPr lang="es-AR" sz="1500">
              <a:latin typeface="Helvetica 55 Roman"/>
            </a:endParaRPr>
          </a:p>
        </p:txBody>
      </p:sp>
      <p:sp>
        <p:nvSpPr>
          <p:cNvPr id="15372" name="Content Placeholder 15"/>
          <p:cNvSpPr txBox="1">
            <a:spLocks/>
          </p:cNvSpPr>
          <p:nvPr/>
        </p:nvSpPr>
        <p:spPr bwMode="auto">
          <a:xfrm>
            <a:off x="6119813" y="3951288"/>
            <a:ext cx="2554287" cy="1263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73038" indent="-173038">
              <a:spcBef>
                <a:spcPct val="20000"/>
              </a:spcBef>
              <a:buFontTx/>
              <a:buBlip>
                <a:blip r:embed="rId2"/>
              </a:buBlip>
            </a:pPr>
            <a:r>
              <a:rPr lang="es-AR" sz="1500">
                <a:latin typeface="Helvetica 55 Roman"/>
              </a:rPr>
              <a:t>Capacidad de instalación</a:t>
            </a:r>
          </a:p>
          <a:p>
            <a:pPr marL="173038" indent="-173038">
              <a:spcBef>
                <a:spcPct val="20000"/>
              </a:spcBef>
              <a:buFontTx/>
              <a:buBlip>
                <a:blip r:embed="rId2"/>
              </a:buBlip>
            </a:pPr>
            <a:r>
              <a:rPr lang="es-AR" sz="1500">
                <a:latin typeface="Helvetica 55 Roman"/>
              </a:rPr>
              <a:t>Facilidad de reemplazo</a:t>
            </a:r>
          </a:p>
          <a:p>
            <a:pPr marL="173038" indent="-173038">
              <a:spcBef>
                <a:spcPct val="20000"/>
              </a:spcBef>
              <a:buFontTx/>
              <a:buBlip>
                <a:blip r:embed="rId2"/>
              </a:buBlip>
            </a:pPr>
            <a:r>
              <a:rPr lang="es-AR" sz="1500">
                <a:latin typeface="Helvetica 55 Roman"/>
              </a:rPr>
              <a:t>Adaptabilidad</a:t>
            </a:r>
          </a:p>
          <a:p>
            <a:pPr marL="173038" indent="-173038">
              <a:spcBef>
                <a:spcPct val="20000"/>
              </a:spcBef>
              <a:buFontTx/>
              <a:buBlip>
                <a:blip r:embed="rId2"/>
              </a:buBlip>
            </a:pPr>
            <a:r>
              <a:rPr lang="es-AR" sz="1500">
                <a:latin typeface="Helvetica 55 Roman"/>
              </a:rPr>
              <a:t>Coexistencia</a:t>
            </a:r>
          </a:p>
          <a:p>
            <a:pPr marL="173038" indent="-173038">
              <a:spcBef>
                <a:spcPct val="20000"/>
              </a:spcBef>
              <a:buFontTx/>
              <a:buBlip>
                <a:blip r:embed="rId2"/>
              </a:buBlip>
            </a:pPr>
            <a:endParaRPr lang="es-AR" sz="1500">
              <a:latin typeface="Helvetica 55 Roman"/>
            </a:endParaRPr>
          </a:p>
        </p:txBody>
      </p:sp>
      <p:sp>
        <p:nvSpPr>
          <p:cNvPr id="28" name="Text Placeholder 17"/>
          <p:cNvSpPr txBox="1">
            <a:spLocks/>
          </p:cNvSpPr>
          <p:nvPr/>
        </p:nvSpPr>
        <p:spPr>
          <a:xfrm>
            <a:off x="785813" y="3643313"/>
            <a:ext cx="2554287" cy="231775"/>
          </a:xfrm>
          <a:prstGeom prst="rect">
            <a:avLst/>
          </a:prstGeom>
          <a:blipFill dpi="0" rotWithShape="1">
            <a:blip r:embed="rId3" cstate="print"/>
            <a:srcRect/>
            <a:tile tx="0" ty="0" sx="100000" sy="100000" flip="none" algn="tl"/>
          </a:blipFill>
        </p:spPr>
        <p:txBody>
          <a:bodyPr lIns="182880" tIns="0" rIns="0" bIns="0"/>
          <a:lstStyle/>
          <a:p>
            <a:pPr fontAlgn="auto">
              <a:spcBef>
                <a:spcPct val="20000"/>
              </a:spcBef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s-AR" sz="15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Eficiencia</a:t>
            </a:r>
            <a:endParaRPr lang="en-US" sz="1500" b="1" dirty="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</p:txBody>
      </p:sp>
      <p:sp>
        <p:nvSpPr>
          <p:cNvPr id="29" name="Text Placeholder 18"/>
          <p:cNvSpPr txBox="1">
            <a:spLocks/>
          </p:cNvSpPr>
          <p:nvPr/>
        </p:nvSpPr>
        <p:spPr>
          <a:xfrm>
            <a:off x="3452813" y="3643313"/>
            <a:ext cx="2554287" cy="231775"/>
          </a:xfrm>
          <a:prstGeom prst="rect">
            <a:avLst/>
          </a:prstGeom>
          <a:blipFill dpi="0" rotWithShape="1">
            <a:blip r:embed="rId3" cstate="print"/>
            <a:srcRect/>
            <a:tile tx="0" ty="0" sx="100000" sy="100000" flip="none" algn="tl"/>
          </a:blipFill>
        </p:spPr>
        <p:txBody>
          <a:bodyPr lIns="182880" tIns="0" rIns="0" bIns="0"/>
          <a:lstStyle/>
          <a:p>
            <a:pPr fontAlgn="auto">
              <a:spcBef>
                <a:spcPct val="20000"/>
              </a:spcBef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s-AR" sz="15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Mantenibilidad</a:t>
            </a:r>
            <a:endParaRPr lang="en-US" sz="1500" b="1" dirty="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</p:txBody>
      </p:sp>
      <p:sp>
        <p:nvSpPr>
          <p:cNvPr id="30" name="Text Placeholder 20"/>
          <p:cNvSpPr txBox="1">
            <a:spLocks/>
          </p:cNvSpPr>
          <p:nvPr/>
        </p:nvSpPr>
        <p:spPr>
          <a:xfrm>
            <a:off x="6119813" y="3643313"/>
            <a:ext cx="2554287" cy="231775"/>
          </a:xfrm>
          <a:prstGeom prst="rect">
            <a:avLst/>
          </a:prstGeom>
          <a:blipFill dpi="0" rotWithShape="1">
            <a:blip r:embed="rId3" cstate="print"/>
            <a:srcRect/>
            <a:tile tx="0" ty="0" sx="100000" sy="100000" flip="none" algn="tl"/>
          </a:blipFill>
        </p:spPr>
        <p:txBody>
          <a:bodyPr lIns="182880" tIns="0" rIns="0" bIns="0"/>
          <a:lstStyle/>
          <a:p>
            <a:pPr fontAlgn="auto">
              <a:spcBef>
                <a:spcPct val="20000"/>
              </a:spcBef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s-AR" sz="15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Portabilidad</a:t>
            </a:r>
            <a:endParaRPr lang="en-US" sz="1500" b="1" dirty="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</p:txBody>
      </p:sp>
      <p:grpSp>
        <p:nvGrpSpPr>
          <p:cNvPr id="2" name="Group 24"/>
          <p:cNvGrpSpPr>
            <a:grpSpLocks/>
          </p:cNvGrpSpPr>
          <p:nvPr/>
        </p:nvGrpSpPr>
        <p:grpSpPr bwMode="auto">
          <a:xfrm>
            <a:off x="6143625" y="285750"/>
            <a:ext cx="2571750" cy="642938"/>
            <a:chOff x="6143625" y="285728"/>
            <a:chExt cx="2571761" cy="642942"/>
          </a:xfrm>
        </p:grpSpPr>
        <p:sp>
          <p:nvSpPr>
            <p:cNvPr id="31" name="Rounded Rectangle 30"/>
            <p:cNvSpPr/>
            <p:nvPr/>
          </p:nvSpPr>
          <p:spPr bwMode="auto">
            <a:xfrm>
              <a:off x="6143625" y="285728"/>
              <a:ext cx="428627" cy="285752"/>
            </a:xfrm>
            <a:prstGeom prst="round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600" dirty="0"/>
            </a:p>
          </p:txBody>
        </p:sp>
        <p:sp>
          <p:nvSpPr>
            <p:cNvPr id="32" name="Rounded Rectangle 31"/>
            <p:cNvSpPr/>
            <p:nvPr/>
          </p:nvSpPr>
          <p:spPr bwMode="auto">
            <a:xfrm>
              <a:off x="6858003" y="285728"/>
              <a:ext cx="428627" cy="28575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600" dirty="0"/>
            </a:p>
          </p:txBody>
        </p:sp>
        <p:sp>
          <p:nvSpPr>
            <p:cNvPr id="33" name="Rounded Rectangle 32"/>
            <p:cNvSpPr/>
            <p:nvPr/>
          </p:nvSpPr>
          <p:spPr bwMode="auto">
            <a:xfrm>
              <a:off x="7569206" y="285728"/>
              <a:ext cx="428627" cy="285752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600" dirty="0"/>
            </a:p>
          </p:txBody>
        </p:sp>
        <p:sp>
          <p:nvSpPr>
            <p:cNvPr id="34" name="Right Arrow 33"/>
            <p:cNvSpPr/>
            <p:nvPr/>
          </p:nvSpPr>
          <p:spPr bwMode="auto">
            <a:xfrm>
              <a:off x="6643690" y="485754"/>
              <a:ext cx="142876" cy="157164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35" name="Rounded Rectangle 34"/>
            <p:cNvSpPr/>
            <p:nvPr/>
          </p:nvSpPr>
          <p:spPr bwMode="auto">
            <a:xfrm>
              <a:off x="8286759" y="285728"/>
              <a:ext cx="428627" cy="285752"/>
            </a:xfrm>
            <a:prstGeom prst="round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600" dirty="0"/>
            </a:p>
          </p:txBody>
        </p:sp>
        <p:sp>
          <p:nvSpPr>
            <p:cNvPr id="36" name="Rounded Rectangle 35"/>
            <p:cNvSpPr/>
            <p:nvPr/>
          </p:nvSpPr>
          <p:spPr bwMode="auto">
            <a:xfrm>
              <a:off x="6143625" y="642918"/>
              <a:ext cx="428627" cy="285752"/>
            </a:xfrm>
            <a:prstGeom prst="round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600" dirty="0"/>
            </a:p>
          </p:txBody>
        </p:sp>
        <p:sp>
          <p:nvSpPr>
            <p:cNvPr id="37" name="Rounded Rectangle 36"/>
            <p:cNvSpPr/>
            <p:nvPr/>
          </p:nvSpPr>
          <p:spPr bwMode="auto">
            <a:xfrm>
              <a:off x="6858003" y="642918"/>
              <a:ext cx="428627" cy="285752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600" dirty="0"/>
            </a:p>
          </p:txBody>
        </p:sp>
        <p:sp>
          <p:nvSpPr>
            <p:cNvPr id="38" name="Rounded Rectangle 37"/>
            <p:cNvSpPr/>
            <p:nvPr/>
          </p:nvSpPr>
          <p:spPr bwMode="auto">
            <a:xfrm>
              <a:off x="7569206" y="642918"/>
              <a:ext cx="428627" cy="285752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600" dirty="0"/>
            </a:p>
          </p:txBody>
        </p:sp>
        <p:sp>
          <p:nvSpPr>
            <p:cNvPr id="39" name="Rounded Rectangle 38"/>
            <p:cNvSpPr/>
            <p:nvPr/>
          </p:nvSpPr>
          <p:spPr bwMode="auto">
            <a:xfrm>
              <a:off x="8286759" y="642918"/>
              <a:ext cx="428627" cy="285752"/>
            </a:xfrm>
            <a:prstGeom prst="round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600" dirty="0"/>
            </a:p>
          </p:txBody>
        </p:sp>
        <p:sp>
          <p:nvSpPr>
            <p:cNvPr id="40" name="Right Arrow 39"/>
            <p:cNvSpPr/>
            <p:nvPr/>
          </p:nvSpPr>
          <p:spPr bwMode="auto">
            <a:xfrm>
              <a:off x="7358068" y="500042"/>
              <a:ext cx="142876" cy="157163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41" name="Right Arrow 40"/>
            <p:cNvSpPr/>
            <p:nvPr/>
          </p:nvSpPr>
          <p:spPr bwMode="auto">
            <a:xfrm>
              <a:off x="8072446" y="500042"/>
              <a:ext cx="142876" cy="157163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sp>
        <p:nvSpPr>
          <p:cNvPr id="44" name="Oval 43"/>
          <p:cNvSpPr/>
          <p:nvPr/>
        </p:nvSpPr>
        <p:spPr>
          <a:xfrm>
            <a:off x="3203848" y="1988840"/>
            <a:ext cx="288032" cy="2880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dirty="0" smtClean="0"/>
              <a:t>1</a:t>
            </a:r>
            <a:endParaRPr lang="en-US" dirty="0"/>
          </a:p>
        </p:txBody>
      </p:sp>
      <p:sp>
        <p:nvSpPr>
          <p:cNvPr id="45" name="Oval 44"/>
          <p:cNvSpPr/>
          <p:nvPr/>
        </p:nvSpPr>
        <p:spPr>
          <a:xfrm>
            <a:off x="3203848" y="2492896"/>
            <a:ext cx="288032" cy="2880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dirty="0" smtClean="0"/>
              <a:t>3</a:t>
            </a:r>
            <a:endParaRPr lang="en-US" dirty="0"/>
          </a:p>
        </p:txBody>
      </p:sp>
      <p:sp>
        <p:nvSpPr>
          <p:cNvPr id="46" name="Oval 45"/>
          <p:cNvSpPr/>
          <p:nvPr/>
        </p:nvSpPr>
        <p:spPr>
          <a:xfrm>
            <a:off x="3203848" y="4005064"/>
            <a:ext cx="288032" cy="2880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dirty="0" smtClean="0"/>
              <a:t>4</a:t>
            </a:r>
            <a:endParaRPr lang="en-US" dirty="0"/>
          </a:p>
        </p:txBody>
      </p:sp>
      <p:sp>
        <p:nvSpPr>
          <p:cNvPr id="47" name="Oval 46"/>
          <p:cNvSpPr/>
          <p:nvPr/>
        </p:nvSpPr>
        <p:spPr>
          <a:xfrm>
            <a:off x="539552" y="3933056"/>
            <a:ext cx="288032" cy="2880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dirty="0" smtClean="0"/>
              <a:t>2</a:t>
            </a:r>
            <a:endParaRPr lang="en-US" dirty="0"/>
          </a:p>
        </p:txBody>
      </p:sp>
      <p:sp>
        <p:nvSpPr>
          <p:cNvPr id="48" name="Oval 47"/>
          <p:cNvSpPr/>
          <p:nvPr/>
        </p:nvSpPr>
        <p:spPr>
          <a:xfrm>
            <a:off x="5868144" y="2564904"/>
            <a:ext cx="288032" cy="2880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dirty="0" smtClean="0"/>
              <a:t>5</a:t>
            </a:r>
            <a:endParaRPr lang="en-US" dirty="0"/>
          </a:p>
        </p:txBody>
      </p:sp>
      <p:sp>
        <p:nvSpPr>
          <p:cNvPr id="49" name="Oval 48"/>
          <p:cNvSpPr/>
          <p:nvPr/>
        </p:nvSpPr>
        <p:spPr>
          <a:xfrm>
            <a:off x="5868144" y="4509120"/>
            <a:ext cx="288032" cy="2880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dirty="0" smtClean="0"/>
              <a:t>6</a:t>
            </a:r>
            <a:endParaRPr lang="en-US" dirty="0"/>
          </a:p>
        </p:txBody>
      </p:sp>
      <p:sp>
        <p:nvSpPr>
          <p:cNvPr id="50" name="Oval 49"/>
          <p:cNvSpPr/>
          <p:nvPr/>
        </p:nvSpPr>
        <p:spPr>
          <a:xfrm>
            <a:off x="539552" y="2492896"/>
            <a:ext cx="288032" cy="2880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dirty="0" smtClean="0"/>
              <a:t>7</a:t>
            </a:r>
            <a:endParaRPr lang="en-US" dirty="0"/>
          </a:p>
        </p:txBody>
      </p:sp>
      <p:sp>
        <p:nvSpPr>
          <p:cNvPr id="51" name="Slide Number Placeholder 5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F54B1-5C76-4AD1-9017-DEB9004F4194}" type="slidenum">
              <a:rPr lang="es-AR" smtClean="0"/>
              <a:pPr/>
              <a:t>9</a:t>
            </a:fld>
            <a:endParaRPr lang="es-AR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plate BasicoNew">
  <a:themeElements>
    <a:clrScheme name="Hexacta">
      <a:dk1>
        <a:sysClr val="windowText" lastClr="000000"/>
      </a:dk1>
      <a:lt1>
        <a:sysClr val="window" lastClr="FFFFFF"/>
      </a:lt1>
      <a:dk2>
        <a:srgbClr val="EEEEEE"/>
      </a:dk2>
      <a:lt2>
        <a:srgbClr val="D6D6D6"/>
      </a:lt2>
      <a:accent1>
        <a:srgbClr val="007788"/>
      </a:accent1>
      <a:accent2>
        <a:srgbClr val="B4DEDC"/>
      </a:accent2>
      <a:accent3>
        <a:srgbClr val="A1C14E"/>
      </a:accent3>
      <a:accent4>
        <a:srgbClr val="4B636A"/>
      </a:accent4>
      <a:accent5>
        <a:srgbClr val="1BA6B2"/>
      </a:accent5>
      <a:accent6>
        <a:srgbClr val="84CFD5"/>
      </a:accent6>
      <a:hlink>
        <a:srgbClr val="009999"/>
      </a:hlink>
      <a:folHlink>
        <a:srgbClr val="457F00"/>
      </a:folHlink>
    </a:clrScheme>
    <a:fontScheme name="Hexacta Fonts">
      <a:majorFont>
        <a:latin typeface="HelveticaNeueLT Std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ajorFont>
      <a:minorFont>
        <a:latin typeface="HelveticaNeueLT Std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 BasicoNew</Template>
  <TotalTime>2780</TotalTime>
  <Words>2790</Words>
  <Application>Microsoft Office PowerPoint</Application>
  <PresentationFormat>On-screen Show (4:3)</PresentationFormat>
  <Paragraphs>713</Paragraphs>
  <Slides>54</Slides>
  <Notes>9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2" baseType="lpstr">
      <vt:lpstr>Arial</vt:lpstr>
      <vt:lpstr>Calibri</vt:lpstr>
      <vt:lpstr>Helvetica 55 Roman</vt:lpstr>
      <vt:lpstr>HelveticaNeueLT Std</vt:lpstr>
      <vt:lpstr>Times New Roman</vt:lpstr>
      <vt:lpstr>Verdana</vt:lpstr>
      <vt:lpstr>Template BasicoNew</vt:lpstr>
      <vt:lpstr>Visio</vt:lpstr>
      <vt:lpstr>Arquitecturas de software aplicadas</vt:lpstr>
      <vt:lpstr>Arquitecturas</vt:lpstr>
      <vt:lpstr>Que vamos a presentar ?</vt:lpstr>
      <vt:lpstr>Arquitectura 1</vt:lpstr>
      <vt:lpstr>Introducción</vt:lpstr>
      <vt:lpstr>Análisis – Atributos de calidad</vt:lpstr>
      <vt:lpstr>Análisis – Atributos de calidad</vt:lpstr>
      <vt:lpstr>Análisis – Atributos de calidad</vt:lpstr>
      <vt:lpstr>Arquitectura 1</vt:lpstr>
      <vt:lpstr>Análisis – Enfoques de arquitecturas</vt:lpstr>
      <vt:lpstr>Análisis – Enfoques de arquitecturas</vt:lpstr>
      <vt:lpstr>Análisis – Enfoques de arquitecturas</vt:lpstr>
      <vt:lpstr>Análisis – Enfoques de arquitecturas</vt:lpstr>
      <vt:lpstr>Análisis – Enfoques de arquitecturas</vt:lpstr>
      <vt:lpstr>Análisis – Enfoques de arquitecturas</vt:lpstr>
      <vt:lpstr>Análisis – Enfoques de arquitecturas</vt:lpstr>
      <vt:lpstr>Análisis – Enfoques de arquitecturas</vt:lpstr>
      <vt:lpstr>Análisis – Enfoques de arquitecturas</vt:lpstr>
      <vt:lpstr>Análisis – Enfoques de arquitecturas</vt:lpstr>
      <vt:lpstr>Análisis – Enfoques de arquitecturas</vt:lpstr>
      <vt:lpstr>Resultados - Decisiones Arquitectónicas Clave</vt:lpstr>
      <vt:lpstr>Resultados - Decisiones Arquitectónicas Clave</vt:lpstr>
      <vt:lpstr>Arquitectura 2</vt:lpstr>
      <vt:lpstr>Análisis – Atributos de calidad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Visión General</vt:lpstr>
      <vt:lpstr>Análisis – Enfoques de arquitecturas</vt:lpstr>
      <vt:lpstr>PowerPoint Presentation</vt:lpstr>
      <vt:lpstr>Plan de deploy</vt:lpstr>
      <vt:lpstr>Plan de deploy</vt:lpstr>
      <vt:lpstr>Métricas</vt:lpstr>
      <vt:lpstr>Métricas de trafico </vt:lpstr>
      <vt:lpstr>Métricas</vt:lpstr>
      <vt:lpstr>Métricas</vt:lpstr>
      <vt:lpstr>Cantidad de usuarios</vt:lpstr>
      <vt:lpstr>Métricas de procesamiento</vt:lpstr>
      <vt:lpstr>Métricas de procesamiento</vt:lpstr>
      <vt:lpstr>Conclusión</vt:lpstr>
      <vt:lpstr>Monitoreo</vt:lpstr>
      <vt:lpstr>Analytics</vt:lpstr>
      <vt:lpstr>Arquitectura 3</vt:lpstr>
      <vt:lpstr>Análisis – Atributos de calidad</vt:lpstr>
      <vt:lpstr>Arquitectura general</vt:lpstr>
      <vt:lpstr>Arquitectura general</vt:lpstr>
      <vt:lpstr>Desafíos</vt:lpstr>
      <vt:lpstr>Desafíos</vt:lpstr>
      <vt:lpstr>El resultado</vt:lpstr>
      <vt:lpstr>PowerPoint Presentation</vt:lpstr>
      <vt:lpstr>PowerPoint Presentation</vt:lpstr>
    </vt:vector>
  </TitlesOfParts>
  <Company>Hexacta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Application Lifecycle Management</dc:title>
  <dc:creator>Eric Delahaye</dc:creator>
  <cp:lastModifiedBy>Cristian Lopez</cp:lastModifiedBy>
  <cp:revision>130</cp:revision>
  <dcterms:created xsi:type="dcterms:W3CDTF">2011-06-08T18:41:49Z</dcterms:created>
  <dcterms:modified xsi:type="dcterms:W3CDTF">2016-10-11T21:39:18Z</dcterms:modified>
</cp:coreProperties>
</file>